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56" r:id="rId2"/>
    <p:sldId id="260" r:id="rId3"/>
    <p:sldId id="262" r:id="rId4"/>
    <p:sldId id="287" r:id="rId5"/>
    <p:sldId id="274" r:id="rId6"/>
    <p:sldId id="258" r:id="rId7"/>
    <p:sldId id="295" r:id="rId8"/>
    <p:sldId id="294" r:id="rId9"/>
    <p:sldId id="289" r:id="rId10"/>
    <p:sldId id="290" r:id="rId11"/>
    <p:sldId id="291" r:id="rId12"/>
    <p:sldId id="292" r:id="rId13"/>
    <p:sldId id="293" r:id="rId14"/>
    <p:sldId id="296" r:id="rId15"/>
    <p:sldId id="288" r:id="rId16"/>
    <p:sldId id="268" r:id="rId17"/>
    <p:sldId id="278" r:id="rId18"/>
    <p:sldId id="273" r:id="rId19"/>
    <p:sldId id="281" r:id="rId20"/>
    <p:sldId id="282" r:id="rId21"/>
    <p:sldId id="284" r:id="rId22"/>
    <p:sldId id="28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20"/>
  </p:normalViewPr>
  <p:slideViewPr>
    <p:cSldViewPr snapToGrid="0" snapToObjects="1">
      <p:cViewPr varScale="1">
        <p:scale>
          <a:sx n="67" d="100"/>
          <a:sy n="67" d="100"/>
        </p:scale>
        <p:origin x="620"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14599-34D6-0140-B19D-FF32F26BAF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46DA37-8E7C-E74D-912A-4E194832FB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3484A7-EA6B-334D-95DE-D2F0B396B625}"/>
              </a:ext>
            </a:extLst>
          </p:cNvPr>
          <p:cNvSpPr>
            <a:spLocks noGrp="1"/>
          </p:cNvSpPr>
          <p:nvPr>
            <p:ph type="dt" sz="half" idx="10"/>
          </p:nvPr>
        </p:nvSpPr>
        <p:spPr/>
        <p:txBody>
          <a:bodyPr/>
          <a:lstStyle/>
          <a:p>
            <a:fld id="{78ABE3C1-DBE1-495D-B57B-2849774B866A}" type="datetimeFigureOut">
              <a:rPr lang="en-US" smtClean="0"/>
              <a:t>10/21/2020</a:t>
            </a:fld>
            <a:endParaRPr lang="en-US" dirty="0"/>
          </a:p>
        </p:txBody>
      </p:sp>
      <p:sp>
        <p:nvSpPr>
          <p:cNvPr id="5" name="Footer Placeholder 4">
            <a:extLst>
              <a:ext uri="{FF2B5EF4-FFF2-40B4-BE49-F238E27FC236}">
                <a16:creationId xmlns:a16="http://schemas.microsoft.com/office/drawing/2014/main" id="{A4EEAA30-308B-324A-A4A9-B933B3381AB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5C9EE5-C0A2-CE42-A9AD-E8B17988AC2F}"/>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82057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2351B-8F61-044F-BF6F-89265E21B6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997985-E93C-7A4B-AA5D-697024D7E5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FA0145-7872-534A-80C9-C1AB569E4D97}"/>
              </a:ext>
            </a:extLst>
          </p:cNvPr>
          <p:cNvSpPr>
            <a:spLocks noGrp="1"/>
          </p:cNvSpPr>
          <p:nvPr>
            <p:ph type="dt" sz="half" idx="10"/>
          </p:nvPr>
        </p:nvSpPr>
        <p:spPr/>
        <p:txBody>
          <a:bodyPr/>
          <a:lstStyle/>
          <a:p>
            <a:fld id="{1FA3F48C-C7C6-4055-9F49-3777875E72AE}" type="datetimeFigureOut">
              <a:rPr lang="en-US" smtClean="0"/>
              <a:t>10/21/2020</a:t>
            </a:fld>
            <a:endParaRPr lang="en-US" dirty="0"/>
          </a:p>
        </p:txBody>
      </p:sp>
      <p:sp>
        <p:nvSpPr>
          <p:cNvPr id="5" name="Footer Placeholder 4">
            <a:extLst>
              <a:ext uri="{FF2B5EF4-FFF2-40B4-BE49-F238E27FC236}">
                <a16:creationId xmlns:a16="http://schemas.microsoft.com/office/drawing/2014/main" id="{9B76F58C-AC47-B647-A68F-0D3F187BA2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7E2141-98CD-8646-845C-CA80DCC6738A}"/>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5105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ABE002-529C-7646-B433-41AD714C8A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FFAAFD-279E-AE47-ACC0-4453ED6DE3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4C062E-2D5D-FD40-B239-3DCE3237E760}"/>
              </a:ext>
            </a:extLst>
          </p:cNvPr>
          <p:cNvSpPr>
            <a:spLocks noGrp="1"/>
          </p:cNvSpPr>
          <p:nvPr>
            <p:ph type="dt" sz="half" idx="10"/>
          </p:nvPr>
        </p:nvSpPr>
        <p:spPr/>
        <p:txBody>
          <a:bodyPr/>
          <a:lstStyle/>
          <a:p>
            <a:fld id="{6178E61D-D431-422C-9764-11DAFE33AB63}" type="datetimeFigureOut">
              <a:rPr lang="en-US" smtClean="0"/>
              <a:t>10/21/2020</a:t>
            </a:fld>
            <a:endParaRPr lang="en-US" dirty="0"/>
          </a:p>
        </p:txBody>
      </p:sp>
      <p:sp>
        <p:nvSpPr>
          <p:cNvPr id="5" name="Footer Placeholder 4">
            <a:extLst>
              <a:ext uri="{FF2B5EF4-FFF2-40B4-BE49-F238E27FC236}">
                <a16:creationId xmlns:a16="http://schemas.microsoft.com/office/drawing/2014/main" id="{65275AA2-D5D7-074B-A968-A2A6257197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B9EB45-F22F-7D47-B101-90FAC4FDBE39}"/>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78694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804C6-2994-6445-96D5-3F3B26ED4C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A5CF3-957E-7D46-9192-908D8E5C21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2D8A24-42B5-5B45-B5C7-04F7AFF0FEBF}"/>
              </a:ext>
            </a:extLst>
          </p:cNvPr>
          <p:cNvSpPr>
            <a:spLocks noGrp="1"/>
          </p:cNvSpPr>
          <p:nvPr>
            <p:ph type="dt" sz="half" idx="10"/>
          </p:nvPr>
        </p:nvSpPr>
        <p:spPr/>
        <p:txBody>
          <a:bodyPr/>
          <a:lstStyle/>
          <a:p>
            <a:fld id="{12DE42F4-6EEF-4EF7-8ED4-2208F0F89A08}" type="datetimeFigureOut">
              <a:rPr lang="en-US" smtClean="0"/>
              <a:t>10/21/2020</a:t>
            </a:fld>
            <a:endParaRPr lang="en-US" dirty="0"/>
          </a:p>
        </p:txBody>
      </p:sp>
      <p:sp>
        <p:nvSpPr>
          <p:cNvPr id="5" name="Footer Placeholder 4">
            <a:extLst>
              <a:ext uri="{FF2B5EF4-FFF2-40B4-BE49-F238E27FC236}">
                <a16:creationId xmlns:a16="http://schemas.microsoft.com/office/drawing/2014/main" id="{9AA6D083-BFA4-EA43-B6EE-0C6C7E8FF5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2C0CB1-83A0-E94A-A287-23B118B113C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34624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F38CB-1713-D042-AF2E-3C3C8068C3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838703-E932-DA47-A2C9-825DB46D0F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759959-4E69-6A49-9ECB-9C5A2C7102A2}"/>
              </a:ext>
            </a:extLst>
          </p:cNvPr>
          <p:cNvSpPr>
            <a:spLocks noGrp="1"/>
          </p:cNvSpPr>
          <p:nvPr>
            <p:ph type="dt" sz="half" idx="10"/>
          </p:nvPr>
        </p:nvSpPr>
        <p:spPr/>
        <p:txBody>
          <a:bodyPr/>
          <a:lstStyle/>
          <a:p>
            <a:fld id="{30578ACC-22D6-47C1-A373-4FD133E34F3C}" type="datetimeFigureOut">
              <a:rPr lang="en-US" smtClean="0"/>
              <a:t>10/21/2020</a:t>
            </a:fld>
            <a:endParaRPr lang="en-US" dirty="0"/>
          </a:p>
        </p:txBody>
      </p:sp>
      <p:sp>
        <p:nvSpPr>
          <p:cNvPr id="5" name="Footer Placeholder 4">
            <a:extLst>
              <a:ext uri="{FF2B5EF4-FFF2-40B4-BE49-F238E27FC236}">
                <a16:creationId xmlns:a16="http://schemas.microsoft.com/office/drawing/2014/main" id="{7F47BB40-532B-E94D-91EC-7A56567BAD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3AE5A0-57CE-324E-8B93-49CD192B1AC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07334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037CE-EF2D-2A45-A082-57BAE9813B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F7D80A-4597-524C-A2E8-5B27078C6E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E2F9CD-6C7E-EA44-A8C5-D879E04CDC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776D50-366C-A74F-8E32-91390ACAE0C4}"/>
              </a:ext>
            </a:extLst>
          </p:cNvPr>
          <p:cNvSpPr>
            <a:spLocks noGrp="1"/>
          </p:cNvSpPr>
          <p:nvPr>
            <p:ph type="dt" sz="half" idx="10"/>
          </p:nvPr>
        </p:nvSpPr>
        <p:spPr/>
        <p:txBody>
          <a:bodyPr/>
          <a:lstStyle/>
          <a:p>
            <a:fld id="{4E5A6C69-6797-4E8A-BF37-F2C3751466E9}" type="datetimeFigureOut">
              <a:rPr lang="en-US" smtClean="0"/>
              <a:t>10/21/2020</a:t>
            </a:fld>
            <a:endParaRPr lang="en-US" dirty="0"/>
          </a:p>
        </p:txBody>
      </p:sp>
      <p:sp>
        <p:nvSpPr>
          <p:cNvPr id="6" name="Footer Placeholder 5">
            <a:extLst>
              <a:ext uri="{FF2B5EF4-FFF2-40B4-BE49-F238E27FC236}">
                <a16:creationId xmlns:a16="http://schemas.microsoft.com/office/drawing/2014/main" id="{EB004408-58FD-A844-AD40-936CC7A0958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38DD8F-34BA-9C41-B8E4-C55B8E3DD17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70338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EE48F-927E-344D-AC43-2F5F4FFF30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6075F2-0B9F-EC43-9015-9843254EAC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A4E7A2-F1FD-D344-BCB7-8F836D34BD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63D2AB-33C1-4F4C-B263-D35D5F6452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393B17-A21E-D748-BF19-81E44C37C8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68CAF3-DF71-0042-9242-3FC320491FC1}"/>
              </a:ext>
            </a:extLst>
          </p:cNvPr>
          <p:cNvSpPr>
            <a:spLocks noGrp="1"/>
          </p:cNvSpPr>
          <p:nvPr>
            <p:ph type="dt" sz="half" idx="10"/>
          </p:nvPr>
        </p:nvSpPr>
        <p:spPr/>
        <p:txBody>
          <a:bodyPr/>
          <a:lstStyle/>
          <a:p>
            <a:fld id="{D82014A1-A632-4878-A0D3-F52BA7563730}" type="datetimeFigureOut">
              <a:rPr lang="en-US" smtClean="0"/>
              <a:t>10/21/2020</a:t>
            </a:fld>
            <a:endParaRPr lang="en-US" dirty="0"/>
          </a:p>
        </p:txBody>
      </p:sp>
      <p:sp>
        <p:nvSpPr>
          <p:cNvPr id="8" name="Footer Placeholder 7">
            <a:extLst>
              <a:ext uri="{FF2B5EF4-FFF2-40B4-BE49-F238E27FC236}">
                <a16:creationId xmlns:a16="http://schemas.microsoft.com/office/drawing/2014/main" id="{C0180C10-63EE-B64A-ACE5-AD4A4CDE92D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504C130-1A89-D64D-BAF6-FBCD865962D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83712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57B9E-A995-E643-899A-34CE6E6B38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83E4F8-0928-E743-B995-DFB84F458FDB}"/>
              </a:ext>
            </a:extLst>
          </p:cNvPr>
          <p:cNvSpPr>
            <a:spLocks noGrp="1"/>
          </p:cNvSpPr>
          <p:nvPr>
            <p:ph type="dt" sz="half" idx="10"/>
          </p:nvPr>
        </p:nvSpPr>
        <p:spPr/>
        <p:txBody>
          <a:bodyPr/>
          <a:lstStyle/>
          <a:p>
            <a:fld id="{CE99F462-093F-4566-844B-4C71F2739DA5}" type="datetimeFigureOut">
              <a:rPr lang="en-US" smtClean="0"/>
              <a:t>10/21/2020</a:t>
            </a:fld>
            <a:endParaRPr lang="en-US" dirty="0"/>
          </a:p>
        </p:txBody>
      </p:sp>
      <p:sp>
        <p:nvSpPr>
          <p:cNvPr id="4" name="Footer Placeholder 3">
            <a:extLst>
              <a:ext uri="{FF2B5EF4-FFF2-40B4-BE49-F238E27FC236}">
                <a16:creationId xmlns:a16="http://schemas.microsoft.com/office/drawing/2014/main" id="{F017F736-1B92-7C42-AEB1-39E8CCAF207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5278B76-C93F-0B40-A389-699D6DE8679B}"/>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42880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7E1D78-1A4B-9C43-AAD5-C95F1E17ECAF}"/>
              </a:ext>
            </a:extLst>
          </p:cNvPr>
          <p:cNvSpPr>
            <a:spLocks noGrp="1"/>
          </p:cNvSpPr>
          <p:nvPr>
            <p:ph type="dt" sz="half" idx="10"/>
          </p:nvPr>
        </p:nvSpPr>
        <p:spPr/>
        <p:txBody>
          <a:bodyPr/>
          <a:lstStyle/>
          <a:p>
            <a:fld id="{3D24A7AC-904D-4781-85BA-7D10C17ED021}" type="datetimeFigureOut">
              <a:rPr lang="en-US" smtClean="0"/>
              <a:t>10/21/2020</a:t>
            </a:fld>
            <a:endParaRPr lang="en-US" dirty="0"/>
          </a:p>
        </p:txBody>
      </p:sp>
      <p:sp>
        <p:nvSpPr>
          <p:cNvPr id="3" name="Footer Placeholder 2">
            <a:extLst>
              <a:ext uri="{FF2B5EF4-FFF2-40B4-BE49-F238E27FC236}">
                <a16:creationId xmlns:a16="http://schemas.microsoft.com/office/drawing/2014/main" id="{6E75B0E0-47C3-3A4B-B485-C7065C1EAFF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10BCE6D-0B2F-2846-A17E-D520E37F5EA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80238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B955C-EF7F-D346-A8B3-2BE26F63FF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BA36F6-0E80-E041-8C7A-BBF840B5B3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3148CE-F6EF-8742-9655-F99088A39C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0FE3A9-4C68-EB45-96FB-15E78B539725}"/>
              </a:ext>
            </a:extLst>
          </p:cNvPr>
          <p:cNvSpPr>
            <a:spLocks noGrp="1"/>
          </p:cNvSpPr>
          <p:nvPr>
            <p:ph type="dt" sz="half" idx="10"/>
          </p:nvPr>
        </p:nvSpPr>
        <p:spPr/>
        <p:txBody>
          <a:bodyPr/>
          <a:lstStyle/>
          <a:p>
            <a:fld id="{E331444B-B92B-4E27-8C94-BB93EAF5CB18}" type="datetimeFigureOut">
              <a:rPr lang="en-US" smtClean="0"/>
              <a:t>10/21/2020</a:t>
            </a:fld>
            <a:endParaRPr lang="en-US" dirty="0"/>
          </a:p>
        </p:txBody>
      </p:sp>
      <p:sp>
        <p:nvSpPr>
          <p:cNvPr id="6" name="Footer Placeholder 5">
            <a:extLst>
              <a:ext uri="{FF2B5EF4-FFF2-40B4-BE49-F238E27FC236}">
                <a16:creationId xmlns:a16="http://schemas.microsoft.com/office/drawing/2014/main" id="{E68E15B1-4684-2A45-B722-D07BB462EC4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2104E7B-B6FB-3941-9A0C-842C668C74F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15295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D14DF-634B-8742-AB77-B56D8814D9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C16D82-8604-A24A-912F-CADC31D648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BEEC3E-8C3C-E541-A2E7-519DBE8AF5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341BF-F8A0-EE4E-8970-F0822B0DB2BB}"/>
              </a:ext>
            </a:extLst>
          </p:cNvPr>
          <p:cNvSpPr>
            <a:spLocks noGrp="1"/>
          </p:cNvSpPr>
          <p:nvPr>
            <p:ph type="dt" sz="half" idx="10"/>
          </p:nvPr>
        </p:nvSpPr>
        <p:spPr/>
        <p:txBody>
          <a:bodyPr/>
          <a:lstStyle/>
          <a:p>
            <a:fld id="{363EFA5E-FA76-400D-B3DC-F0BA90E6D107}" type="datetimeFigureOut">
              <a:rPr lang="en-US" smtClean="0"/>
              <a:t>10/21/2020</a:t>
            </a:fld>
            <a:endParaRPr lang="en-US" dirty="0"/>
          </a:p>
        </p:txBody>
      </p:sp>
      <p:sp>
        <p:nvSpPr>
          <p:cNvPr id="6" name="Footer Placeholder 5">
            <a:extLst>
              <a:ext uri="{FF2B5EF4-FFF2-40B4-BE49-F238E27FC236}">
                <a16:creationId xmlns:a16="http://schemas.microsoft.com/office/drawing/2014/main" id="{DD490B46-C094-F641-B1A9-0F6F3784EDC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5CA0D32-2A08-B947-92A4-5397F0DDE248}"/>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40511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0CFFC9-7E35-7948-B413-91AF6A88AF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97DF4E-83C9-4844-AC21-8F85D6E2F9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9083F4-1C21-1B46-9884-E2C0F7D367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6E9DEC-419B-4CC5-A080-3B06BD5A8291}" type="datetimeFigureOut">
              <a:rPr lang="en-US" smtClean="0"/>
              <a:t>10/21/2020</a:t>
            </a:fld>
            <a:endParaRPr lang="en-US" dirty="0"/>
          </a:p>
        </p:txBody>
      </p:sp>
      <p:sp>
        <p:nvSpPr>
          <p:cNvPr id="5" name="Footer Placeholder 4">
            <a:extLst>
              <a:ext uri="{FF2B5EF4-FFF2-40B4-BE49-F238E27FC236}">
                <a16:creationId xmlns:a16="http://schemas.microsoft.com/office/drawing/2014/main" id="{FAE41353-99FD-3348-A96C-34412093AB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A0F5BC8-5C26-7D46-AACD-E5F96AD8DB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6472380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bghc.ca/Libraries/6011/COVID-19/"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bghc.ca/Pages/6025/Covid-19_Protocol_FAQs/"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bghc.ca/Pages/2147/Safety_Concussion_Resources/" TargetMode="External"/><Relationship Id="rId4" Type="http://schemas.openxmlformats.org/officeDocument/2006/relationships/hyperlink" Target="https://bghc.ca/Libraries/6011/COVID-19/"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bghc.ca/Libraries/6011/COVID-19/"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bghc.ca/Pages/2139/Key_Date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bghc.ca/Pages/2003/Volunteer_Certifications/"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bghc.ca/Forms/1054/Volunteer_Reimbursement_Reques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bghc.ca/Public/Documents/HL_-_Season_Start-Up_List.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hockeycanada.ca/en-ca/hockey-programs/drill-hub"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bghc.ca/"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google.ca/url?sa=i&amp;rct=j&amp;q=&amp;esrc=s&amp;source=images&amp;cd=&amp;cad=rja&amp;uact=8&amp;ved=0ahUKEwjGr6Hr5PXVAhVs54MKHeGwCQYQjRwIBw&amp;url=http://www.8backgrounds.com/backgrounds/website-icon-transparent-background-39f886.html&amp;psig=AFQjCNEcUkn9x5osJpeKQrQcsSLge4JCCg&amp;ust=1503867408903825" TargetMode="External"/><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hyperlink" Target="mailto:communications@bghc.ca" TargetMode="External"/><Relationship Id="rId4" Type="http://schemas.openxmlformats.org/officeDocument/2006/relationships/hyperlink" Target="http://www.google.ca/url?sa=i&amp;rct=j&amp;q=&amp;esrc=s&amp;source=images&amp;cd=&amp;cad=rja&amp;uact=8&amp;ved=0ahUKEwiIysT94_XVAhUj0IMKHRFOCgkQjRwIBw&amp;url=http://www.freeiconspng.com/img/1840&amp;psig=AFQjCNGtWieEY20TwXZN_CHOWv3Dw1Tnfg&amp;ust=1503867134969471" TargetMode="External"/><Relationship Id="rId9"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hyperlink" Target="mailto:inquiries@giftofgivingback.ca" TargetMode="External"/><Relationship Id="rId7"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hyperlink" Target="https://giftofgivingback.ca/who-we-are/burlingto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hyperlink" Target="https://bghc.ca/Pages/2138/Key_Contacts/"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bghc.ca/Pages/2138/Key_Contacts/"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bghc.ca/Pages/2138/Key_Contacts/"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bghc.ca/Leagues/1524/Calendar/"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4">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26">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87B4CB7-6E22-484C-BE23-69EDBC75FCAE}"/>
              </a:ext>
            </a:extLst>
          </p:cNvPr>
          <p:cNvSpPr>
            <a:spLocks noGrp="1"/>
          </p:cNvSpPr>
          <p:nvPr>
            <p:ph type="ctrTitle"/>
          </p:nvPr>
        </p:nvSpPr>
        <p:spPr>
          <a:xfrm>
            <a:off x="6585882" y="4267832"/>
            <a:ext cx="4805996" cy="1401448"/>
          </a:xfrm>
        </p:spPr>
        <p:txBody>
          <a:bodyPr anchor="t">
            <a:normAutofit fontScale="90000"/>
          </a:bodyPr>
          <a:lstStyle/>
          <a:p>
            <a:pPr algn="l"/>
            <a:r>
              <a:rPr lang="en-US" sz="4400" dirty="0">
                <a:solidFill>
                  <a:schemeClr val="accent1">
                    <a:lumMod val="50000"/>
                  </a:schemeClr>
                </a:solidFill>
                <a:latin typeface="Trebuchet MS" panose="020B0703020202090204" pitchFamily="34" charset="0"/>
              </a:rPr>
              <a:t>House League Coaches Meeting</a:t>
            </a:r>
            <a:br>
              <a:rPr lang="en-US" sz="4400" dirty="0">
                <a:solidFill>
                  <a:schemeClr val="accent1">
                    <a:lumMod val="50000"/>
                  </a:schemeClr>
                </a:solidFill>
                <a:latin typeface="Trebuchet MS" panose="020B0703020202090204" pitchFamily="34" charset="0"/>
              </a:rPr>
            </a:br>
            <a:r>
              <a:rPr lang="en-US" sz="4400" dirty="0">
                <a:solidFill>
                  <a:schemeClr val="accent1">
                    <a:lumMod val="50000"/>
                  </a:schemeClr>
                </a:solidFill>
                <a:latin typeface="Trebuchet MS" panose="020B0703020202090204" pitchFamily="34" charset="0"/>
              </a:rPr>
              <a:t>2020 </a:t>
            </a:r>
          </a:p>
        </p:txBody>
      </p:sp>
      <p:sp>
        <p:nvSpPr>
          <p:cNvPr id="3" name="Subtitle 2">
            <a:extLst>
              <a:ext uri="{FF2B5EF4-FFF2-40B4-BE49-F238E27FC236}">
                <a16:creationId xmlns:a16="http://schemas.microsoft.com/office/drawing/2014/main" id="{4187804F-2E2F-414F-9C7E-6F22C6EC3686}"/>
              </a:ext>
            </a:extLst>
          </p:cNvPr>
          <p:cNvSpPr>
            <a:spLocks noGrp="1"/>
          </p:cNvSpPr>
          <p:nvPr>
            <p:ph type="subTitle" idx="1"/>
          </p:nvPr>
        </p:nvSpPr>
        <p:spPr>
          <a:xfrm>
            <a:off x="6586186" y="3428999"/>
            <a:ext cx="4805691" cy="838831"/>
          </a:xfrm>
        </p:spPr>
        <p:txBody>
          <a:bodyPr anchor="b">
            <a:normAutofit/>
          </a:bodyPr>
          <a:lstStyle/>
          <a:p>
            <a:pPr algn="l"/>
            <a:r>
              <a:rPr lang="en-US" sz="1800" dirty="0">
                <a:solidFill>
                  <a:schemeClr val="accent1">
                    <a:lumMod val="50000"/>
                  </a:schemeClr>
                </a:solidFill>
                <a:latin typeface="Trebuchet MS" panose="020B0703020202090204" pitchFamily="34" charset="0"/>
              </a:rPr>
              <a:t>September 20, 2020</a:t>
            </a:r>
          </a:p>
        </p:txBody>
      </p:sp>
      <p:sp>
        <p:nvSpPr>
          <p:cNvPr id="33"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10" descr="Burlington Barracudas Logo.jpg">
            <a:extLst>
              <a:ext uri="{FF2B5EF4-FFF2-40B4-BE49-F238E27FC236}">
                <a16:creationId xmlns:a16="http://schemas.microsoft.com/office/drawing/2014/main" id="{2B2A6544-D2D9-B241-AEDD-3B625EA040B4}"/>
              </a:ext>
            </a:extLst>
          </p:cNvPr>
          <p:cNvPicPr>
            <a:picLocks noChangeAspect="1"/>
          </p:cNvPicPr>
          <p:nvPr/>
        </p:nvPicPr>
        <p:blipFill rotWithShape="1">
          <a:blip r:embed="rId3" cstate="print">
            <a:alphaModFix/>
          </a:blip>
          <a:srcRect l="13775" r="6713" b="2"/>
          <a:stretch/>
        </p:blipFill>
        <p:spPr>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3914547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93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F1069C-8C95-EE4E-B1B0-BEF18F6B7AFE}"/>
              </a:ext>
            </a:extLst>
          </p:cNvPr>
          <p:cNvSpPr>
            <a:spLocks noGrp="1"/>
          </p:cNvSpPr>
          <p:nvPr>
            <p:ph type="title"/>
          </p:nvPr>
        </p:nvSpPr>
        <p:spPr>
          <a:xfrm>
            <a:off x="637380" y="434249"/>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General Principals </a:t>
            </a:r>
          </a:p>
        </p:txBody>
      </p:sp>
      <p:pic>
        <p:nvPicPr>
          <p:cNvPr id="11" name="Picture 10" descr="Burlington Barracudas Logo.jpg">
            <a:extLst>
              <a:ext uri="{FF2B5EF4-FFF2-40B4-BE49-F238E27FC236}">
                <a16:creationId xmlns:a16="http://schemas.microsoft.com/office/drawing/2014/main" id="{2D888DBE-5512-AD4B-B27F-E75FD5E5DE4A}"/>
              </a:ext>
            </a:extLst>
          </p:cNvPr>
          <p:cNvPicPr>
            <a:picLocks noChangeAspect="1"/>
          </p:cNvPicPr>
          <p:nvPr/>
        </p:nvPicPr>
        <p:blipFill>
          <a:blip r:embed="rId2" cstate="print">
            <a:alphaModFix amt="58000"/>
          </a:blip>
          <a:stretch>
            <a:fillRect/>
          </a:stretch>
        </p:blipFill>
        <p:spPr>
          <a:xfrm>
            <a:off x="10624457" y="5400895"/>
            <a:ext cx="1328230" cy="1215331"/>
          </a:xfrm>
          <a:prstGeom prst="rect">
            <a:avLst/>
          </a:prstGeom>
        </p:spPr>
      </p:pic>
      <p:sp>
        <p:nvSpPr>
          <p:cNvPr id="9" name="TextBox 8">
            <a:extLst>
              <a:ext uri="{FF2B5EF4-FFF2-40B4-BE49-F238E27FC236}">
                <a16:creationId xmlns:a16="http://schemas.microsoft.com/office/drawing/2014/main" id="{2973B604-4C34-854D-BFCB-DB22F78B3387}"/>
              </a:ext>
            </a:extLst>
          </p:cNvPr>
          <p:cNvSpPr txBox="1"/>
          <p:nvPr/>
        </p:nvSpPr>
        <p:spPr>
          <a:xfrm>
            <a:off x="3459057" y="740271"/>
            <a:ext cx="8669211" cy="6740307"/>
          </a:xfrm>
          <a:prstGeom prst="rect">
            <a:avLst/>
          </a:prstGeom>
          <a:noFill/>
        </p:spPr>
        <p:txBody>
          <a:bodyPr wrap="square" rtlCol="0">
            <a:spAutoFit/>
          </a:bodyPr>
          <a:lstStyle/>
          <a:p>
            <a:pPr algn="l"/>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arial" panose="020B0604020202020204" pitchFamily="34" charset="0"/>
              </a:rPr>
              <a:t>3) Schedule Rotation</a:t>
            </a:r>
          </a:p>
          <a:p>
            <a:pPr algn="l"/>
            <a:r>
              <a:rPr lang="en-US" b="0" i="0" dirty="0">
                <a:solidFill>
                  <a:srgbClr val="222222"/>
                </a:solidFill>
                <a:effectLst/>
                <a:latin typeface="arial" panose="020B0604020202020204" pitchFamily="34" charset="0"/>
              </a:rPr>
              <a:t>- weekly schedule is as follows - each team is on ice 4 times over 3 weeks (U18 is only games so replace "practice" with "play"</a:t>
            </a:r>
          </a:p>
          <a:p>
            <a:pPr algn="l"/>
            <a:r>
              <a:rPr lang="en-US" b="0" i="0" dirty="0">
                <a:solidFill>
                  <a:srgbClr val="222222"/>
                </a:solidFill>
                <a:effectLst/>
                <a:latin typeface="arial" panose="020B0604020202020204" pitchFamily="34" charset="0"/>
              </a:rPr>
              <a:t>- Week 1 (starting tomorrow Oct 17)</a:t>
            </a:r>
          </a:p>
          <a:p>
            <a:pPr algn="l"/>
            <a:r>
              <a:rPr lang="en-US" b="0" i="0" dirty="0">
                <a:solidFill>
                  <a:srgbClr val="222222"/>
                </a:solidFill>
                <a:effectLst/>
                <a:latin typeface="arial" panose="020B0604020202020204" pitchFamily="34" charset="0"/>
              </a:rPr>
              <a:t>- Team 1 practices Team 2, Team 1 plays Team 3 / Team 4 practices Team 5, Team 4 plays Team 6</a:t>
            </a:r>
          </a:p>
          <a:p>
            <a:pPr algn="l"/>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arial" panose="020B0604020202020204" pitchFamily="34" charset="0"/>
              </a:rPr>
              <a:t>Week 2</a:t>
            </a:r>
          </a:p>
          <a:p>
            <a:pPr algn="l"/>
            <a:r>
              <a:rPr lang="en-US" b="0" i="0" dirty="0">
                <a:solidFill>
                  <a:srgbClr val="222222"/>
                </a:solidFill>
                <a:effectLst/>
                <a:latin typeface="arial" panose="020B0604020202020204" pitchFamily="34" charset="0"/>
              </a:rPr>
              <a:t>- Team 2 practices Team 3, Team 2 plays Team 1 / Team 5 practices Team 6, Team 5 plays Team 4</a:t>
            </a:r>
          </a:p>
          <a:p>
            <a:pPr algn="l"/>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arial" panose="020B0604020202020204" pitchFamily="34" charset="0"/>
              </a:rPr>
              <a:t>Week 3 </a:t>
            </a:r>
          </a:p>
          <a:p>
            <a:pPr algn="l"/>
            <a:r>
              <a:rPr lang="en-US" b="0" i="0" dirty="0">
                <a:solidFill>
                  <a:srgbClr val="222222"/>
                </a:solidFill>
                <a:effectLst/>
                <a:latin typeface="arial" panose="020B0604020202020204" pitchFamily="34" charset="0"/>
              </a:rPr>
              <a:t>- Team 3 practices Team 1, Team 3 plays Team 2 / Team 6 practices Team 4, Team 6 plays team 5</a:t>
            </a:r>
          </a:p>
          <a:p>
            <a:pPr algn="l"/>
            <a:r>
              <a:rPr lang="en-US" b="0" i="0" dirty="0">
                <a:solidFill>
                  <a:srgbClr val="222222"/>
                </a:solidFill>
                <a:effectLst/>
                <a:latin typeface="arial" panose="020B0604020202020204" pitchFamily="34" charset="0"/>
              </a:rPr>
              <a:t>then repeat for then next weeks 4,5,6,7,8,9,10</a:t>
            </a:r>
            <a:br>
              <a:rPr lang="en-US" b="0" i="0" dirty="0">
                <a:solidFill>
                  <a:srgbClr val="222222"/>
                </a:solidFill>
                <a:effectLst/>
                <a:latin typeface="arial" panose="020B0604020202020204" pitchFamily="34" charset="0"/>
              </a:rPr>
            </a:br>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arial" panose="020B0604020202020204" pitchFamily="34" charset="0"/>
              </a:rPr>
              <a:t>4) Teams for Games</a:t>
            </a:r>
          </a:p>
          <a:p>
            <a:pPr marL="285750" indent="-285750" algn="l">
              <a:buFontTx/>
              <a:buChar char="-"/>
            </a:pPr>
            <a:r>
              <a:rPr lang="en-US" b="0" i="0" dirty="0">
                <a:solidFill>
                  <a:srgbClr val="222222"/>
                </a:solidFill>
                <a:effectLst/>
                <a:latin typeface="arial" panose="020B0604020202020204" pitchFamily="34" charset="0"/>
              </a:rPr>
              <a:t>you will NOT have split teams for Games -  </a:t>
            </a:r>
          </a:p>
          <a:p>
            <a:pPr marL="285750" indent="-285750" algn="l">
              <a:buFontTx/>
              <a:buChar char="-"/>
            </a:pPr>
            <a:r>
              <a:rPr lang="en-US" dirty="0">
                <a:solidFill>
                  <a:srgbClr val="222222"/>
                </a:solidFill>
                <a:latin typeface="arial" panose="020B0604020202020204" pitchFamily="34" charset="0"/>
              </a:rPr>
              <a:t>New Rules. No Games </a:t>
            </a:r>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arial" panose="020B0604020202020204" pitchFamily="34" charset="0"/>
              </a:rPr>
              <a:t>- as we have rosters of 13 or less we are able to abide by the facility and on ice rules</a:t>
            </a:r>
          </a:p>
          <a:p>
            <a:pPr algn="l"/>
            <a:br>
              <a:rPr lang="en-US" b="0" i="0" dirty="0">
                <a:solidFill>
                  <a:srgbClr val="222222"/>
                </a:solidFill>
                <a:effectLst/>
                <a:latin typeface="arial" panose="020B0604020202020204" pitchFamily="34" charset="0"/>
              </a:rPr>
            </a:br>
            <a:endParaRPr lang="en-US" b="0" i="0" dirty="0">
              <a:solidFill>
                <a:srgbClr val="222222"/>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21F31308-31E4-374A-A4CF-776B4FACFEBC}"/>
              </a:ext>
            </a:extLst>
          </p:cNvPr>
          <p:cNvSpPr/>
          <p:nvPr/>
        </p:nvSpPr>
        <p:spPr>
          <a:xfrm>
            <a:off x="3600375" y="116086"/>
            <a:ext cx="8351795" cy="461665"/>
          </a:xfrm>
          <a:prstGeom prst="rect">
            <a:avLst/>
          </a:prstGeom>
        </p:spPr>
        <p:txBody>
          <a:bodyPr wrap="square">
            <a:spAutoFit/>
          </a:bodyPr>
          <a:lstStyle/>
          <a:p>
            <a:r>
              <a:rPr lang="en-US" sz="2400" b="1" i="0" dirty="0" err="1">
                <a:solidFill>
                  <a:srgbClr val="222222"/>
                </a:solidFill>
                <a:effectLst/>
                <a:latin typeface="arial" panose="020B0604020202020204" pitchFamily="34" charset="0"/>
              </a:rPr>
              <a:t>Lanna</a:t>
            </a:r>
            <a:r>
              <a:rPr lang="en-US" sz="2400" b="1" i="0" dirty="0">
                <a:solidFill>
                  <a:srgbClr val="222222"/>
                </a:solidFill>
                <a:effectLst/>
                <a:latin typeface="arial" panose="020B0604020202020204" pitchFamily="34" charset="0"/>
              </a:rPr>
              <a:t> - General Principles for the season format:</a:t>
            </a:r>
            <a:endParaRPr lang="en-CA" sz="2400" b="1" dirty="0">
              <a:solidFill>
                <a:srgbClr val="000000"/>
              </a:solidFill>
              <a:latin typeface="Trebuchet MS" panose="020B0703020202090204" pitchFamily="34" charset="0"/>
            </a:endParaRPr>
          </a:p>
        </p:txBody>
      </p:sp>
    </p:spTree>
    <p:extLst>
      <p:ext uri="{BB962C8B-B14F-4D97-AF65-F5344CB8AC3E}">
        <p14:creationId xmlns:p14="http://schemas.microsoft.com/office/powerpoint/2010/main" val="3371367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93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F1069C-8C95-EE4E-B1B0-BEF18F6B7AFE}"/>
              </a:ext>
            </a:extLst>
          </p:cNvPr>
          <p:cNvSpPr>
            <a:spLocks noGrp="1"/>
          </p:cNvSpPr>
          <p:nvPr>
            <p:ph type="title"/>
          </p:nvPr>
        </p:nvSpPr>
        <p:spPr>
          <a:xfrm>
            <a:off x="637380" y="434249"/>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General Principals </a:t>
            </a:r>
          </a:p>
        </p:txBody>
      </p:sp>
      <p:pic>
        <p:nvPicPr>
          <p:cNvPr id="11" name="Picture 10" descr="Burlington Barracudas Logo.jpg">
            <a:extLst>
              <a:ext uri="{FF2B5EF4-FFF2-40B4-BE49-F238E27FC236}">
                <a16:creationId xmlns:a16="http://schemas.microsoft.com/office/drawing/2014/main" id="{2D888DBE-5512-AD4B-B27F-E75FD5E5DE4A}"/>
              </a:ext>
            </a:extLst>
          </p:cNvPr>
          <p:cNvPicPr>
            <a:picLocks noChangeAspect="1"/>
          </p:cNvPicPr>
          <p:nvPr/>
        </p:nvPicPr>
        <p:blipFill>
          <a:blip r:embed="rId2" cstate="print">
            <a:alphaModFix amt="58000"/>
          </a:blip>
          <a:stretch>
            <a:fillRect/>
          </a:stretch>
        </p:blipFill>
        <p:spPr>
          <a:xfrm>
            <a:off x="10624457" y="5400895"/>
            <a:ext cx="1328230" cy="1215331"/>
          </a:xfrm>
          <a:prstGeom prst="rect">
            <a:avLst/>
          </a:prstGeom>
        </p:spPr>
      </p:pic>
      <p:sp>
        <p:nvSpPr>
          <p:cNvPr id="9" name="TextBox 8">
            <a:extLst>
              <a:ext uri="{FF2B5EF4-FFF2-40B4-BE49-F238E27FC236}">
                <a16:creationId xmlns:a16="http://schemas.microsoft.com/office/drawing/2014/main" id="{2973B604-4C34-854D-BFCB-DB22F78B3387}"/>
              </a:ext>
            </a:extLst>
          </p:cNvPr>
          <p:cNvSpPr txBox="1"/>
          <p:nvPr/>
        </p:nvSpPr>
        <p:spPr>
          <a:xfrm>
            <a:off x="3544956" y="486222"/>
            <a:ext cx="8669211" cy="6463308"/>
          </a:xfrm>
          <a:prstGeom prst="rect">
            <a:avLst/>
          </a:prstGeom>
          <a:noFill/>
        </p:spPr>
        <p:txBody>
          <a:bodyPr wrap="square" rtlCol="0">
            <a:spAutoFit/>
          </a:bodyPr>
          <a:lstStyle/>
          <a:p>
            <a:pPr algn="l"/>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arial" panose="020B0604020202020204" pitchFamily="34" charset="0"/>
              </a:rPr>
              <a:t>5) On Ice # of people</a:t>
            </a:r>
          </a:p>
          <a:p>
            <a:pPr algn="l"/>
            <a:r>
              <a:rPr lang="en-US" b="0" i="0" dirty="0">
                <a:solidFill>
                  <a:srgbClr val="222222"/>
                </a:solidFill>
                <a:effectLst/>
                <a:latin typeface="arial" panose="020B0604020202020204" pitchFamily="34" charset="0"/>
              </a:rPr>
              <a:t>- OWHA states </a:t>
            </a:r>
            <a:r>
              <a:rPr lang="en-US" b="1" i="0" dirty="0">
                <a:solidFill>
                  <a:srgbClr val="222222"/>
                </a:solidFill>
                <a:effectLst/>
                <a:latin typeface="arial" panose="020B0604020202020204" pitchFamily="34" charset="0"/>
              </a:rPr>
              <a:t>30 people on the ice</a:t>
            </a:r>
            <a:endParaRPr lang="en-US" b="0" i="0" dirty="0">
              <a:solidFill>
                <a:srgbClr val="222222"/>
              </a:solidFill>
              <a:effectLst/>
              <a:latin typeface="arial" panose="020B0604020202020204" pitchFamily="34" charset="0"/>
            </a:endParaRPr>
          </a:p>
          <a:p>
            <a:pPr algn="l"/>
            <a:r>
              <a:rPr lang="en-US" b="1" i="0" dirty="0">
                <a:solidFill>
                  <a:srgbClr val="222222"/>
                </a:solidFill>
                <a:effectLst/>
                <a:latin typeface="arial" panose="020B0604020202020204" pitchFamily="34" charset="0"/>
              </a:rPr>
              <a:t>- Practices</a:t>
            </a:r>
            <a:r>
              <a:rPr lang="en-US" b="0" i="0" dirty="0">
                <a:solidFill>
                  <a:srgbClr val="222222"/>
                </a:solidFill>
                <a:effectLst/>
                <a:latin typeface="arial" panose="020B0604020202020204" pitchFamily="34" charset="0"/>
              </a:rPr>
              <a:t> - each team of 13 players or less + 2 coaches and goalie X 2 teams = 30ppl. we have tried to make the teams of 13 only in a few cases so the 30 rule wont go over</a:t>
            </a:r>
          </a:p>
          <a:p>
            <a:pPr algn="l"/>
            <a:r>
              <a:rPr lang="en-US" b="0" i="0" dirty="0">
                <a:solidFill>
                  <a:srgbClr val="222222"/>
                </a:solidFill>
                <a:effectLst/>
                <a:latin typeface="arial" panose="020B0604020202020204" pitchFamily="34" charset="0"/>
              </a:rPr>
              <a:t>- </a:t>
            </a:r>
            <a:r>
              <a:rPr lang="en-US" b="1" i="0" dirty="0">
                <a:solidFill>
                  <a:srgbClr val="222222"/>
                </a:solidFill>
                <a:effectLst/>
                <a:latin typeface="arial" panose="020B0604020202020204" pitchFamily="34" charset="0"/>
              </a:rPr>
              <a:t>Games - </a:t>
            </a:r>
            <a:r>
              <a:rPr lang="en-US" b="0" i="0" dirty="0">
                <a:solidFill>
                  <a:srgbClr val="222222"/>
                </a:solidFill>
                <a:effectLst/>
                <a:latin typeface="arial" panose="020B0604020202020204" pitchFamily="34" charset="0"/>
              </a:rPr>
              <a:t>each team of 13 players or less + 1 coach + 1 or 2 refs (depending on division) = 30. Trainers/time keepers are not part of ON ICE, </a:t>
            </a:r>
          </a:p>
          <a:p>
            <a:pPr algn="l"/>
            <a:r>
              <a:rPr lang="en-US" b="0" i="0" dirty="0">
                <a:solidFill>
                  <a:srgbClr val="222222"/>
                </a:solidFill>
                <a:effectLst/>
                <a:latin typeface="arial" panose="020B0604020202020204" pitchFamily="34" charset="0"/>
              </a:rPr>
              <a:t>- Trainers are to be off the bench to the side door - you can have 1 for both teams to help rotate through and limit # of people at each practice / game</a:t>
            </a:r>
          </a:p>
          <a:p>
            <a:pPr algn="l"/>
            <a:r>
              <a:rPr lang="en-US" b="0" i="0" dirty="0">
                <a:solidFill>
                  <a:srgbClr val="222222"/>
                </a:solidFill>
                <a:effectLst/>
                <a:latin typeface="arial" panose="020B0604020202020204" pitchFamily="34" charset="0"/>
              </a:rPr>
              <a:t> - if you have less players coming to the game you can have another coach. (you can have a coach support to the side off the bench to the side of the door if needed as well)</a:t>
            </a:r>
          </a:p>
          <a:p>
            <a:pPr algn="l"/>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arial" panose="020B0604020202020204" pitchFamily="34" charset="0"/>
              </a:rPr>
              <a:t>6)  Facility # of People</a:t>
            </a:r>
          </a:p>
          <a:p>
            <a:pPr algn="l"/>
            <a:r>
              <a:rPr lang="en-US" b="0" i="0" dirty="0">
                <a:solidFill>
                  <a:srgbClr val="222222"/>
                </a:solidFill>
                <a:effectLst/>
                <a:latin typeface="arial" panose="020B0604020202020204" pitchFamily="34" charset="0"/>
              </a:rPr>
              <a:t>- City of Burlington state </a:t>
            </a:r>
            <a:r>
              <a:rPr lang="en-US" b="1" i="0" dirty="0">
                <a:solidFill>
                  <a:srgbClr val="222222"/>
                </a:solidFill>
                <a:effectLst/>
                <a:latin typeface="arial" panose="020B0604020202020204" pitchFamily="34" charset="0"/>
              </a:rPr>
              <a:t>50 people in the arena</a:t>
            </a:r>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arial" panose="020B0604020202020204" pitchFamily="34" charset="0"/>
              </a:rPr>
              <a:t>- Practice or Games - 30 people on ice (players/coaches) + trainers. so the remaining OFF ICE makes up your 50</a:t>
            </a:r>
          </a:p>
          <a:p>
            <a:pPr marL="285750" indent="-285750" algn="l">
              <a:buFontTx/>
              <a:buChar char="-"/>
            </a:pPr>
            <a:r>
              <a:rPr lang="en-US" b="0" i="0" dirty="0">
                <a:solidFill>
                  <a:srgbClr val="222222"/>
                </a:solidFill>
                <a:effectLst/>
                <a:latin typeface="arial" panose="020B0604020202020204" pitchFamily="34" charset="0"/>
              </a:rPr>
              <a:t>Spectators make up this remaining 50 so its </a:t>
            </a:r>
            <a:r>
              <a:rPr lang="en-US" b="0" i="0" dirty="0" err="1">
                <a:solidFill>
                  <a:srgbClr val="222222"/>
                </a:solidFill>
                <a:effectLst/>
                <a:latin typeface="arial" panose="020B0604020202020204" pitchFamily="34" charset="0"/>
              </a:rPr>
              <a:t>approx</a:t>
            </a:r>
            <a:r>
              <a:rPr lang="en-US" b="0" i="0" dirty="0">
                <a:solidFill>
                  <a:srgbClr val="222222"/>
                </a:solidFill>
                <a:effectLst/>
                <a:latin typeface="arial" panose="020B0604020202020204" pitchFamily="34" charset="0"/>
              </a:rPr>
              <a:t> 1 parent per player – </a:t>
            </a:r>
          </a:p>
          <a:p>
            <a:pPr algn="l"/>
            <a:r>
              <a:rPr lang="en-US" b="0" i="0" dirty="0">
                <a:solidFill>
                  <a:srgbClr val="222222"/>
                </a:solidFill>
                <a:effectLst/>
                <a:latin typeface="arial" panose="020B0604020202020204" pitchFamily="34" charset="0"/>
              </a:rPr>
              <a:t>but if the trainer/coach is a parent then we recommend not to have another parent for that player present to allow other families to be there</a:t>
            </a:r>
          </a:p>
          <a:p>
            <a:pPr algn="l"/>
            <a:br>
              <a:rPr lang="en-US" b="0" i="0" dirty="0">
                <a:solidFill>
                  <a:srgbClr val="222222"/>
                </a:solidFill>
                <a:effectLst/>
                <a:latin typeface="arial" panose="020B0604020202020204" pitchFamily="34" charset="0"/>
              </a:rPr>
            </a:br>
            <a:endParaRPr lang="en-US" b="0" i="0" dirty="0">
              <a:solidFill>
                <a:srgbClr val="222222"/>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21F31308-31E4-374A-A4CF-776B4FACFEBC}"/>
              </a:ext>
            </a:extLst>
          </p:cNvPr>
          <p:cNvSpPr/>
          <p:nvPr/>
        </p:nvSpPr>
        <p:spPr>
          <a:xfrm>
            <a:off x="3600375" y="116086"/>
            <a:ext cx="8351795" cy="461665"/>
          </a:xfrm>
          <a:prstGeom prst="rect">
            <a:avLst/>
          </a:prstGeom>
        </p:spPr>
        <p:txBody>
          <a:bodyPr wrap="square">
            <a:spAutoFit/>
          </a:bodyPr>
          <a:lstStyle/>
          <a:p>
            <a:r>
              <a:rPr lang="en-US" sz="2400" b="1" i="0" dirty="0" err="1">
                <a:solidFill>
                  <a:srgbClr val="222222"/>
                </a:solidFill>
                <a:effectLst/>
                <a:latin typeface="arial" panose="020B0604020202020204" pitchFamily="34" charset="0"/>
              </a:rPr>
              <a:t>Lanna</a:t>
            </a:r>
            <a:r>
              <a:rPr lang="en-US" sz="2400" b="1" i="0" dirty="0">
                <a:solidFill>
                  <a:srgbClr val="222222"/>
                </a:solidFill>
                <a:effectLst/>
                <a:latin typeface="arial" panose="020B0604020202020204" pitchFamily="34" charset="0"/>
              </a:rPr>
              <a:t> - General Principles for the season format:</a:t>
            </a:r>
            <a:endParaRPr lang="en-CA" sz="2400" b="1" dirty="0">
              <a:solidFill>
                <a:srgbClr val="000000"/>
              </a:solidFill>
              <a:latin typeface="Trebuchet MS" panose="020B0703020202090204" pitchFamily="34" charset="0"/>
            </a:endParaRPr>
          </a:p>
        </p:txBody>
      </p:sp>
    </p:spTree>
    <p:extLst>
      <p:ext uri="{BB962C8B-B14F-4D97-AF65-F5344CB8AC3E}">
        <p14:creationId xmlns:p14="http://schemas.microsoft.com/office/powerpoint/2010/main" val="3344034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93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F1069C-8C95-EE4E-B1B0-BEF18F6B7AFE}"/>
              </a:ext>
            </a:extLst>
          </p:cNvPr>
          <p:cNvSpPr>
            <a:spLocks noGrp="1"/>
          </p:cNvSpPr>
          <p:nvPr>
            <p:ph type="title"/>
          </p:nvPr>
        </p:nvSpPr>
        <p:spPr>
          <a:xfrm>
            <a:off x="637380" y="434249"/>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General Principals </a:t>
            </a:r>
          </a:p>
        </p:txBody>
      </p:sp>
      <p:pic>
        <p:nvPicPr>
          <p:cNvPr id="11" name="Picture 10" descr="Burlington Barracudas Logo.jpg">
            <a:extLst>
              <a:ext uri="{FF2B5EF4-FFF2-40B4-BE49-F238E27FC236}">
                <a16:creationId xmlns:a16="http://schemas.microsoft.com/office/drawing/2014/main" id="{2D888DBE-5512-AD4B-B27F-E75FD5E5DE4A}"/>
              </a:ext>
            </a:extLst>
          </p:cNvPr>
          <p:cNvPicPr>
            <a:picLocks noChangeAspect="1"/>
          </p:cNvPicPr>
          <p:nvPr/>
        </p:nvPicPr>
        <p:blipFill>
          <a:blip r:embed="rId2" cstate="print">
            <a:alphaModFix amt="58000"/>
          </a:blip>
          <a:stretch>
            <a:fillRect/>
          </a:stretch>
        </p:blipFill>
        <p:spPr>
          <a:xfrm>
            <a:off x="10624457" y="5400895"/>
            <a:ext cx="1328230" cy="1215331"/>
          </a:xfrm>
          <a:prstGeom prst="rect">
            <a:avLst/>
          </a:prstGeom>
        </p:spPr>
      </p:pic>
      <p:sp>
        <p:nvSpPr>
          <p:cNvPr id="9" name="TextBox 8">
            <a:extLst>
              <a:ext uri="{FF2B5EF4-FFF2-40B4-BE49-F238E27FC236}">
                <a16:creationId xmlns:a16="http://schemas.microsoft.com/office/drawing/2014/main" id="{2973B604-4C34-854D-BFCB-DB22F78B3387}"/>
              </a:ext>
            </a:extLst>
          </p:cNvPr>
          <p:cNvSpPr txBox="1"/>
          <p:nvPr/>
        </p:nvSpPr>
        <p:spPr>
          <a:xfrm>
            <a:off x="3389734" y="577751"/>
            <a:ext cx="8764797" cy="7571303"/>
          </a:xfrm>
          <a:prstGeom prst="rect">
            <a:avLst/>
          </a:prstGeom>
          <a:noFill/>
        </p:spPr>
        <p:txBody>
          <a:bodyPr wrap="square" rtlCol="0">
            <a:spAutoFit/>
          </a:bodyPr>
          <a:lstStyle/>
          <a:p>
            <a:pPr algn="l"/>
            <a:r>
              <a:rPr lang="en-US" b="0" i="0" dirty="0">
                <a:solidFill>
                  <a:srgbClr val="222222"/>
                </a:solidFill>
                <a:effectLst/>
                <a:latin typeface="arial" panose="020B0604020202020204" pitchFamily="34" charset="0"/>
              </a:rPr>
              <a:t>7) Benches</a:t>
            </a:r>
          </a:p>
          <a:p>
            <a:pPr algn="l"/>
            <a:r>
              <a:rPr lang="en-US" b="0" i="0" dirty="0">
                <a:solidFill>
                  <a:srgbClr val="222222"/>
                </a:solidFill>
                <a:effectLst/>
                <a:latin typeface="arial" panose="020B0604020202020204" pitchFamily="34" charset="0"/>
              </a:rPr>
              <a:t>- 6 players to sit on bench + 2 coaches to stand</a:t>
            </a:r>
          </a:p>
          <a:p>
            <a:pPr algn="l"/>
            <a:r>
              <a:rPr lang="en-US" b="0" i="0" dirty="0">
                <a:solidFill>
                  <a:srgbClr val="222222"/>
                </a:solidFill>
                <a:effectLst/>
                <a:latin typeface="arial" panose="020B0604020202020204" pitchFamily="34" charset="0"/>
              </a:rPr>
              <a:t>- if you have more players then 6 they can be to the side of the door by the bench (with the trainer)</a:t>
            </a:r>
          </a:p>
          <a:p>
            <a:pPr algn="l"/>
            <a:r>
              <a:rPr lang="en-US" b="0" i="0" dirty="0">
                <a:solidFill>
                  <a:srgbClr val="222222"/>
                </a:solidFill>
                <a:effectLst/>
                <a:latin typeface="arial" panose="020B0604020202020204" pitchFamily="34" charset="0"/>
              </a:rPr>
              <a:t>- as stated - if you have less players then 11 in total (4 on ice, 1 goalie, 6 on bench) then you can have more coaches on the bench as needed</a:t>
            </a:r>
          </a:p>
          <a:p>
            <a:pPr algn="l"/>
            <a:br>
              <a:rPr lang="en-US" b="0" i="0" dirty="0">
                <a:solidFill>
                  <a:srgbClr val="222222"/>
                </a:solidFill>
                <a:effectLst/>
                <a:latin typeface="arial" panose="020B0604020202020204" pitchFamily="34" charset="0"/>
              </a:rPr>
            </a:br>
            <a:r>
              <a:rPr lang="en-US" b="0" i="0" dirty="0">
                <a:solidFill>
                  <a:srgbClr val="222222"/>
                </a:solidFill>
                <a:effectLst/>
                <a:latin typeface="arial" panose="020B0604020202020204" pitchFamily="34" charset="0"/>
              </a:rPr>
              <a:t>8) Change Rooms</a:t>
            </a:r>
          </a:p>
          <a:p>
            <a:pPr algn="l"/>
            <a:r>
              <a:rPr lang="en-US" b="0" i="0" dirty="0">
                <a:solidFill>
                  <a:srgbClr val="222222"/>
                </a:solidFill>
                <a:effectLst/>
                <a:latin typeface="arial" panose="020B0604020202020204" pitchFamily="34" charset="0"/>
              </a:rPr>
              <a:t>- you will be provided 2 change rooms per practice / game</a:t>
            </a:r>
          </a:p>
          <a:p>
            <a:pPr algn="l"/>
            <a:r>
              <a:rPr lang="en-US" b="0" i="0" dirty="0">
                <a:solidFill>
                  <a:srgbClr val="222222"/>
                </a:solidFill>
                <a:effectLst/>
                <a:latin typeface="arial" panose="020B0604020202020204" pitchFamily="34" charset="0"/>
              </a:rPr>
              <a:t>- most rooms can hold 5 or 6 ppl - #s posted on the door</a:t>
            </a:r>
          </a:p>
          <a:p>
            <a:pPr algn="l"/>
            <a:r>
              <a:rPr lang="en-US" b="0" i="0" dirty="0">
                <a:solidFill>
                  <a:srgbClr val="222222"/>
                </a:solidFill>
                <a:effectLst/>
                <a:latin typeface="arial" panose="020B0604020202020204" pitchFamily="34" charset="0"/>
              </a:rPr>
              <a:t>- 1 team gets 1 room, other team get other room</a:t>
            </a:r>
          </a:p>
          <a:p>
            <a:pPr algn="l"/>
            <a:r>
              <a:rPr lang="en-US" b="0" i="0" dirty="0">
                <a:solidFill>
                  <a:srgbClr val="222222"/>
                </a:solidFill>
                <a:effectLst/>
                <a:latin typeface="arial" panose="020B0604020202020204" pitchFamily="34" charset="0"/>
              </a:rPr>
              <a:t>- rooms MAY be posted on the lobby screen, but best way to know is checking the "unlocked doors" as 2 will be left unlocked for you each ice time</a:t>
            </a:r>
          </a:p>
          <a:p>
            <a:pPr algn="l"/>
            <a:r>
              <a:rPr lang="en-US" b="0" i="0" dirty="0">
                <a:solidFill>
                  <a:srgbClr val="222222"/>
                </a:solidFill>
                <a:effectLst/>
                <a:latin typeface="arial" panose="020B0604020202020204" pitchFamily="34" charset="0"/>
              </a:rPr>
              <a:t>- bags can be left in room</a:t>
            </a:r>
          </a:p>
          <a:p>
            <a:pPr algn="l"/>
            <a:r>
              <a:rPr lang="en-US" b="0" i="0" dirty="0">
                <a:solidFill>
                  <a:srgbClr val="222222"/>
                </a:solidFill>
                <a:effectLst/>
                <a:latin typeface="arial" panose="020B0604020202020204" pitchFamily="34" charset="0"/>
              </a:rPr>
              <a:t>- skate tying chairs / locations are in both arenas so try and have your players arrived dressed and use these spaces to finishing dressing / skate tying and bags can be left there too</a:t>
            </a:r>
          </a:p>
          <a:p>
            <a:pPr algn="l"/>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arial" panose="020B0604020202020204" pitchFamily="34" charset="0"/>
              </a:rPr>
              <a:t>9) Game Sheets </a:t>
            </a:r>
          </a:p>
          <a:p>
            <a:pPr algn="l"/>
            <a:r>
              <a:rPr lang="en-US" b="0" i="0" dirty="0">
                <a:solidFill>
                  <a:srgbClr val="222222"/>
                </a:solidFill>
                <a:effectLst/>
                <a:latin typeface="arial" panose="020B0604020202020204" pitchFamily="34" charset="0"/>
              </a:rPr>
              <a:t>- Zak / Dave Irwin (ref and Chief) have created a "game sheet" for you to fill in and give to the time keeper for each game</a:t>
            </a:r>
          </a:p>
          <a:p>
            <a:pPr algn="l"/>
            <a:r>
              <a:rPr lang="en-US" b="0" i="0" dirty="0">
                <a:solidFill>
                  <a:srgbClr val="222222"/>
                </a:solidFill>
                <a:effectLst/>
                <a:latin typeface="arial" panose="020B0604020202020204" pitchFamily="34" charset="0"/>
              </a:rPr>
              <a:t>- its attached and also found on </a:t>
            </a:r>
            <a:r>
              <a:rPr lang="en-US" b="0" i="0" dirty="0">
                <a:solidFill>
                  <a:srgbClr val="222222"/>
                </a:solidFill>
                <a:effectLst/>
                <a:latin typeface="arial" panose="020B0604020202020204" pitchFamily="34" charset="0"/>
                <a:hlinkClick r:id="rId3"/>
              </a:rPr>
              <a:t>https://bghc.ca/Libraries/6011/COVID-19/ </a:t>
            </a:r>
            <a:r>
              <a:rPr lang="en-US" b="0" i="0" dirty="0">
                <a:solidFill>
                  <a:srgbClr val="222222"/>
                </a:solidFill>
                <a:effectLst/>
                <a:latin typeface="arial" panose="020B0604020202020204" pitchFamily="34" charset="0"/>
              </a:rPr>
              <a:t>our COVID resources site</a:t>
            </a:r>
          </a:p>
          <a:p>
            <a:pPr algn="l"/>
            <a:br>
              <a:rPr lang="en-US" b="0" i="0" dirty="0">
                <a:solidFill>
                  <a:srgbClr val="222222"/>
                </a:solidFill>
                <a:effectLst/>
                <a:latin typeface="arial" panose="020B0604020202020204" pitchFamily="34" charset="0"/>
              </a:rPr>
            </a:br>
            <a:endParaRPr lang="en-US" b="0" i="0" dirty="0">
              <a:solidFill>
                <a:srgbClr val="222222"/>
              </a:solidFill>
              <a:effectLst/>
              <a:latin typeface="arial" panose="020B0604020202020204" pitchFamily="34" charset="0"/>
            </a:endParaRPr>
          </a:p>
          <a:p>
            <a:pPr algn="l"/>
            <a:br>
              <a:rPr lang="en-US" b="0" i="0" dirty="0">
                <a:solidFill>
                  <a:srgbClr val="222222"/>
                </a:solidFill>
                <a:effectLst/>
                <a:latin typeface="arial" panose="020B0604020202020204" pitchFamily="34" charset="0"/>
              </a:rPr>
            </a:br>
            <a:endParaRPr lang="en-US" b="0" i="0" dirty="0">
              <a:solidFill>
                <a:srgbClr val="222222"/>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21F31308-31E4-374A-A4CF-776B4FACFEBC}"/>
              </a:ext>
            </a:extLst>
          </p:cNvPr>
          <p:cNvSpPr/>
          <p:nvPr/>
        </p:nvSpPr>
        <p:spPr>
          <a:xfrm>
            <a:off x="3600375" y="116086"/>
            <a:ext cx="8351795" cy="461665"/>
          </a:xfrm>
          <a:prstGeom prst="rect">
            <a:avLst/>
          </a:prstGeom>
        </p:spPr>
        <p:txBody>
          <a:bodyPr wrap="square">
            <a:spAutoFit/>
          </a:bodyPr>
          <a:lstStyle/>
          <a:p>
            <a:r>
              <a:rPr lang="en-US" sz="2400" b="1" i="0" dirty="0" err="1">
                <a:solidFill>
                  <a:srgbClr val="222222"/>
                </a:solidFill>
                <a:effectLst/>
                <a:latin typeface="arial" panose="020B0604020202020204" pitchFamily="34" charset="0"/>
              </a:rPr>
              <a:t>Lanna</a:t>
            </a:r>
            <a:r>
              <a:rPr lang="en-US" sz="2400" b="1" i="0" dirty="0">
                <a:solidFill>
                  <a:srgbClr val="222222"/>
                </a:solidFill>
                <a:effectLst/>
                <a:latin typeface="arial" panose="020B0604020202020204" pitchFamily="34" charset="0"/>
              </a:rPr>
              <a:t> - General Principles for the season format:</a:t>
            </a:r>
            <a:endParaRPr lang="en-CA" sz="2400" b="1" dirty="0">
              <a:solidFill>
                <a:srgbClr val="000000"/>
              </a:solidFill>
              <a:latin typeface="Trebuchet MS" panose="020B0703020202090204" pitchFamily="34" charset="0"/>
            </a:endParaRPr>
          </a:p>
        </p:txBody>
      </p:sp>
    </p:spTree>
    <p:extLst>
      <p:ext uri="{BB962C8B-B14F-4D97-AF65-F5344CB8AC3E}">
        <p14:creationId xmlns:p14="http://schemas.microsoft.com/office/powerpoint/2010/main" val="193600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93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F1069C-8C95-EE4E-B1B0-BEF18F6B7AFE}"/>
              </a:ext>
            </a:extLst>
          </p:cNvPr>
          <p:cNvSpPr>
            <a:spLocks noGrp="1"/>
          </p:cNvSpPr>
          <p:nvPr>
            <p:ph type="title"/>
          </p:nvPr>
        </p:nvSpPr>
        <p:spPr>
          <a:xfrm>
            <a:off x="682030" y="434249"/>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Covid-19 Protocol</a:t>
            </a:r>
          </a:p>
        </p:txBody>
      </p:sp>
      <p:pic>
        <p:nvPicPr>
          <p:cNvPr id="11" name="Picture 10" descr="Burlington Barracudas Logo.jpg">
            <a:extLst>
              <a:ext uri="{FF2B5EF4-FFF2-40B4-BE49-F238E27FC236}">
                <a16:creationId xmlns:a16="http://schemas.microsoft.com/office/drawing/2014/main" id="{2D888DBE-5512-AD4B-B27F-E75FD5E5DE4A}"/>
              </a:ext>
            </a:extLst>
          </p:cNvPr>
          <p:cNvPicPr>
            <a:picLocks noChangeAspect="1"/>
          </p:cNvPicPr>
          <p:nvPr/>
        </p:nvPicPr>
        <p:blipFill>
          <a:blip r:embed="rId2" cstate="print">
            <a:alphaModFix amt="58000"/>
          </a:blip>
          <a:stretch>
            <a:fillRect/>
          </a:stretch>
        </p:blipFill>
        <p:spPr>
          <a:xfrm>
            <a:off x="10624457" y="5400895"/>
            <a:ext cx="1328230" cy="1215331"/>
          </a:xfrm>
          <a:prstGeom prst="rect">
            <a:avLst/>
          </a:prstGeom>
        </p:spPr>
      </p:pic>
      <p:sp>
        <p:nvSpPr>
          <p:cNvPr id="9" name="TextBox 8">
            <a:extLst>
              <a:ext uri="{FF2B5EF4-FFF2-40B4-BE49-F238E27FC236}">
                <a16:creationId xmlns:a16="http://schemas.microsoft.com/office/drawing/2014/main" id="{2973B604-4C34-854D-BFCB-DB22F78B3387}"/>
              </a:ext>
            </a:extLst>
          </p:cNvPr>
          <p:cNvSpPr txBox="1"/>
          <p:nvPr/>
        </p:nvSpPr>
        <p:spPr>
          <a:xfrm>
            <a:off x="3584167" y="928801"/>
            <a:ext cx="8087320" cy="5355312"/>
          </a:xfrm>
          <a:prstGeom prst="rect">
            <a:avLst/>
          </a:prstGeom>
          <a:noFill/>
        </p:spPr>
        <p:txBody>
          <a:bodyPr wrap="square" rtlCol="0">
            <a:spAutoFit/>
          </a:bodyPr>
          <a:lstStyle/>
          <a:p>
            <a:r>
              <a:rPr lang="en-US" dirty="0">
                <a:solidFill>
                  <a:schemeClr val="accent2">
                    <a:lumMod val="75000"/>
                  </a:schemeClr>
                </a:solidFill>
                <a:latin typeface="Trebuchet MS" panose="020B0703020202090204" pitchFamily="34" charset="0"/>
              </a:rPr>
              <a:t>BGHC Health &amp; Safety</a:t>
            </a:r>
          </a:p>
          <a:p>
            <a:endParaRPr lang="en-US" dirty="0">
              <a:solidFill>
                <a:schemeClr val="accent2">
                  <a:lumMod val="75000"/>
                </a:schemeClr>
              </a:solidFill>
              <a:latin typeface="Trebuchet MS" panose="020B0703020202090204" pitchFamily="34" charset="0"/>
            </a:endParaRPr>
          </a:p>
          <a:p>
            <a:r>
              <a:rPr lang="en-US" dirty="0">
                <a:latin typeface="Arial" panose="020B0604020202020204" pitchFamily="34" charset="0"/>
                <a:cs typeface="Arial" panose="020B0604020202020204" pitchFamily="34" charset="0"/>
              </a:rPr>
              <a:t>During these times of uncertainty, the planning and preparation of the BGHC Return-to-Hockey Plan has been top priority.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 have posted principles representing our approach to developing a clear and effective plan that will once again bring our players together on the ice</a:t>
            </a:r>
            <a:r>
              <a:rPr lang="en-US" dirty="0">
                <a:latin typeface="Trebuchet MS" panose="020B0703020202090204" pitchFamily="34" charset="0"/>
              </a:rPr>
              <a:t>.</a:t>
            </a:r>
          </a:p>
          <a:p>
            <a:endParaRPr lang="en-US" dirty="0">
              <a:solidFill>
                <a:schemeClr val="accent2">
                  <a:lumMod val="75000"/>
                </a:schemeClr>
              </a:solidFill>
              <a:latin typeface="Trebuchet MS" panose="020B0703020202090204" pitchFamily="34" charset="0"/>
            </a:endParaRPr>
          </a:p>
          <a:p>
            <a:r>
              <a:rPr lang="en-US" dirty="0">
                <a:solidFill>
                  <a:schemeClr val="accent2">
                    <a:lumMod val="75000"/>
                  </a:schemeClr>
                </a:solidFill>
                <a:latin typeface="Trebuchet MS" panose="020B0703020202090204" pitchFamily="34" charset="0"/>
              </a:rPr>
              <a:t> Key Links </a:t>
            </a:r>
          </a:p>
          <a:p>
            <a:endParaRPr lang="en-US" dirty="0">
              <a:solidFill>
                <a:schemeClr val="accent1">
                  <a:lumMod val="50000"/>
                </a:schemeClr>
              </a:solidFill>
              <a:latin typeface="Trebuchet MS" panose="020B0703020202090204" pitchFamily="34" charset="0"/>
              <a:hlinkClick r:id="rId3"/>
            </a:endParaRPr>
          </a:p>
          <a:p>
            <a:r>
              <a:rPr lang="en-US" dirty="0">
                <a:solidFill>
                  <a:schemeClr val="accent1">
                    <a:lumMod val="50000"/>
                  </a:schemeClr>
                </a:solidFill>
                <a:latin typeface="Trebuchet MS" panose="020B0703020202090204" pitchFamily="34" charset="0"/>
                <a:hlinkClick r:id="rId3"/>
              </a:rPr>
              <a:t>https://bghc.ca/Pages/6025/Covid-19_Protocol_FAQs/</a:t>
            </a:r>
            <a:endParaRPr lang="en-US" dirty="0">
              <a:solidFill>
                <a:schemeClr val="accent1">
                  <a:lumMod val="50000"/>
                </a:schemeClr>
              </a:solidFill>
              <a:latin typeface="Trebuchet MS" panose="020B0703020202090204" pitchFamily="34" charset="0"/>
            </a:endParaRPr>
          </a:p>
          <a:p>
            <a:endParaRPr lang="en-US" dirty="0">
              <a:solidFill>
                <a:schemeClr val="accent1">
                  <a:lumMod val="50000"/>
                </a:schemeClr>
              </a:solidFill>
              <a:latin typeface="Trebuchet MS" panose="020B0703020202090204" pitchFamily="34" charset="0"/>
            </a:endParaRPr>
          </a:p>
          <a:p>
            <a:r>
              <a:rPr lang="en-US" dirty="0">
                <a:solidFill>
                  <a:schemeClr val="accent1">
                    <a:lumMod val="50000"/>
                  </a:schemeClr>
                </a:solidFill>
                <a:latin typeface="Trebuchet MS" panose="020B0703020202090204" pitchFamily="34" charset="0"/>
                <a:hlinkClick r:id="rId4"/>
              </a:rPr>
              <a:t>https://bghc.ca/Libraries/6011/COVID-19/</a:t>
            </a:r>
            <a:endParaRPr lang="en-US" dirty="0">
              <a:solidFill>
                <a:schemeClr val="accent1">
                  <a:lumMod val="50000"/>
                </a:schemeClr>
              </a:solidFill>
              <a:latin typeface="Trebuchet MS" panose="020B0703020202090204" pitchFamily="34" charset="0"/>
            </a:endParaRPr>
          </a:p>
          <a:p>
            <a:endParaRPr lang="en-US" dirty="0">
              <a:solidFill>
                <a:schemeClr val="accent1">
                  <a:lumMod val="50000"/>
                </a:schemeClr>
              </a:solidFill>
              <a:latin typeface="Trebuchet MS" panose="020B0703020202090204" pitchFamily="34" charset="0"/>
            </a:endParaRPr>
          </a:p>
          <a:p>
            <a:endParaRPr lang="en-US" dirty="0">
              <a:solidFill>
                <a:schemeClr val="accent1">
                  <a:lumMod val="50000"/>
                </a:schemeClr>
              </a:solidFill>
              <a:latin typeface="Trebuchet MS" panose="020B0703020202090204" pitchFamily="34" charset="0"/>
            </a:endParaRPr>
          </a:p>
          <a:p>
            <a:r>
              <a:rPr lang="en-US" dirty="0">
                <a:solidFill>
                  <a:schemeClr val="accent1">
                    <a:lumMod val="50000"/>
                  </a:schemeClr>
                </a:solidFill>
                <a:latin typeface="Trebuchet MS" panose="020B0703020202090204" pitchFamily="34" charset="0"/>
              </a:rPr>
              <a:t>Concussion Guide - </a:t>
            </a:r>
            <a:r>
              <a:rPr lang="en-US" dirty="0">
                <a:solidFill>
                  <a:schemeClr val="accent1">
                    <a:lumMod val="50000"/>
                  </a:schemeClr>
                </a:solidFill>
                <a:latin typeface="Trebuchet MS" panose="020B0703020202090204" pitchFamily="34" charset="0"/>
                <a:hlinkClick r:id="rId5"/>
              </a:rPr>
              <a:t>https://bghc.ca/Pages/2147/Safety_Concussion_Resources/</a:t>
            </a:r>
            <a:endParaRPr lang="en-US" dirty="0">
              <a:solidFill>
                <a:schemeClr val="accent1">
                  <a:lumMod val="50000"/>
                </a:schemeClr>
              </a:solidFill>
              <a:latin typeface="Trebuchet MS" panose="020B0703020202090204" pitchFamily="34" charset="0"/>
            </a:endParaRPr>
          </a:p>
          <a:p>
            <a:endParaRPr lang="en-US" dirty="0">
              <a:solidFill>
                <a:schemeClr val="accent1">
                  <a:lumMod val="50000"/>
                </a:schemeClr>
              </a:solidFill>
              <a:latin typeface="Trebuchet MS" panose="020B0703020202090204" pitchFamily="34" charset="0"/>
            </a:endParaRPr>
          </a:p>
          <a:p>
            <a:endParaRPr lang="en-US" dirty="0">
              <a:solidFill>
                <a:schemeClr val="accent1">
                  <a:lumMod val="50000"/>
                </a:schemeClr>
              </a:solidFill>
              <a:latin typeface="Trebuchet MS" panose="020B0703020202090204" pitchFamily="34" charset="0"/>
            </a:endParaRPr>
          </a:p>
        </p:txBody>
      </p:sp>
      <p:sp>
        <p:nvSpPr>
          <p:cNvPr id="14" name="TextBox 13">
            <a:extLst>
              <a:ext uri="{FF2B5EF4-FFF2-40B4-BE49-F238E27FC236}">
                <a16:creationId xmlns:a16="http://schemas.microsoft.com/office/drawing/2014/main" id="{81BD3564-4AD1-FE4D-9712-52D085721835}"/>
              </a:ext>
            </a:extLst>
          </p:cNvPr>
          <p:cNvSpPr txBox="1"/>
          <p:nvPr/>
        </p:nvSpPr>
        <p:spPr>
          <a:xfrm>
            <a:off x="2058207" y="6446702"/>
            <a:ext cx="231154" cy="276999"/>
          </a:xfrm>
          <a:prstGeom prst="rect">
            <a:avLst/>
          </a:prstGeom>
          <a:noFill/>
        </p:spPr>
        <p:txBody>
          <a:bodyPr wrap="none" rtlCol="0">
            <a:spAutoFit/>
          </a:bodyPr>
          <a:lstStyle/>
          <a:p>
            <a:r>
              <a:rPr lang="en-US" sz="1200" dirty="0">
                <a:solidFill>
                  <a:schemeClr val="accent1">
                    <a:lumMod val="50000"/>
                  </a:schemeClr>
                </a:solidFill>
                <a:latin typeface="Trebuchet MS" panose="020B0703020202090204" pitchFamily="34" charset="0"/>
              </a:rPr>
              <a:t> </a:t>
            </a:r>
            <a:endParaRPr lang="en-US" sz="1200" dirty="0">
              <a:latin typeface="Trebuchet MS" panose="020B0703020202090204" pitchFamily="34" charset="0"/>
            </a:endParaRPr>
          </a:p>
        </p:txBody>
      </p:sp>
      <p:sp>
        <p:nvSpPr>
          <p:cNvPr id="18" name="Rectangle 17">
            <a:extLst>
              <a:ext uri="{FF2B5EF4-FFF2-40B4-BE49-F238E27FC236}">
                <a16:creationId xmlns:a16="http://schemas.microsoft.com/office/drawing/2014/main" id="{21F31308-31E4-374A-A4CF-776B4FACFEBC}"/>
              </a:ext>
            </a:extLst>
          </p:cNvPr>
          <p:cNvSpPr/>
          <p:nvPr/>
        </p:nvSpPr>
        <p:spPr>
          <a:xfrm>
            <a:off x="3600375" y="116086"/>
            <a:ext cx="8351795" cy="461665"/>
          </a:xfrm>
          <a:prstGeom prst="rect">
            <a:avLst/>
          </a:prstGeom>
        </p:spPr>
        <p:txBody>
          <a:bodyPr wrap="square">
            <a:spAutoFit/>
          </a:bodyPr>
          <a:lstStyle/>
          <a:p>
            <a:r>
              <a:rPr lang="en-CA" sz="2400" b="1" dirty="0">
                <a:solidFill>
                  <a:srgbClr val="282A54"/>
                </a:solidFill>
                <a:latin typeface="Trebuchet MS" panose="020B0703020202090204" pitchFamily="34" charset="0"/>
              </a:rPr>
              <a:t>Lisa - BGHC Health And Safety ; Covid-19 Protocol </a:t>
            </a:r>
            <a:endParaRPr lang="en-CA" sz="2400" b="1" dirty="0">
              <a:solidFill>
                <a:srgbClr val="000000"/>
              </a:solidFill>
              <a:latin typeface="Trebuchet MS" panose="020B0703020202090204" pitchFamily="34" charset="0"/>
            </a:endParaRPr>
          </a:p>
        </p:txBody>
      </p:sp>
      <p:pic>
        <p:nvPicPr>
          <p:cNvPr id="3" name="Picture 2">
            <a:extLst>
              <a:ext uri="{FF2B5EF4-FFF2-40B4-BE49-F238E27FC236}">
                <a16:creationId xmlns:a16="http://schemas.microsoft.com/office/drawing/2014/main" id="{E17BCFF4-192F-4CE2-A96D-DBC6BD2BCD04}"/>
              </a:ext>
            </a:extLst>
          </p:cNvPr>
          <p:cNvPicPr>
            <a:picLocks noChangeAspect="1"/>
          </p:cNvPicPr>
          <p:nvPr/>
        </p:nvPicPr>
        <p:blipFill>
          <a:blip r:embed="rId6"/>
          <a:stretch>
            <a:fillRect/>
          </a:stretch>
        </p:blipFill>
        <p:spPr>
          <a:xfrm>
            <a:off x="8407902" y="4156788"/>
            <a:ext cx="3413368" cy="1002333"/>
          </a:xfrm>
          <a:prstGeom prst="rect">
            <a:avLst/>
          </a:prstGeom>
        </p:spPr>
      </p:pic>
    </p:spTree>
    <p:extLst>
      <p:ext uri="{BB962C8B-B14F-4D97-AF65-F5344CB8AC3E}">
        <p14:creationId xmlns:p14="http://schemas.microsoft.com/office/powerpoint/2010/main" val="3170960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93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F1069C-8C95-EE4E-B1B0-BEF18F6B7AFE}"/>
              </a:ext>
            </a:extLst>
          </p:cNvPr>
          <p:cNvSpPr>
            <a:spLocks noGrp="1"/>
          </p:cNvSpPr>
          <p:nvPr>
            <p:ph type="title"/>
          </p:nvPr>
        </p:nvSpPr>
        <p:spPr>
          <a:xfrm>
            <a:off x="682030" y="434249"/>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Covid-19 Protocol</a:t>
            </a:r>
          </a:p>
        </p:txBody>
      </p:sp>
      <p:pic>
        <p:nvPicPr>
          <p:cNvPr id="11" name="Picture 10" descr="Burlington Barracudas Logo.jpg">
            <a:extLst>
              <a:ext uri="{FF2B5EF4-FFF2-40B4-BE49-F238E27FC236}">
                <a16:creationId xmlns:a16="http://schemas.microsoft.com/office/drawing/2014/main" id="{2D888DBE-5512-AD4B-B27F-E75FD5E5DE4A}"/>
              </a:ext>
            </a:extLst>
          </p:cNvPr>
          <p:cNvPicPr>
            <a:picLocks noChangeAspect="1"/>
          </p:cNvPicPr>
          <p:nvPr/>
        </p:nvPicPr>
        <p:blipFill>
          <a:blip r:embed="rId2" cstate="print">
            <a:alphaModFix amt="58000"/>
          </a:blip>
          <a:stretch>
            <a:fillRect/>
          </a:stretch>
        </p:blipFill>
        <p:spPr>
          <a:xfrm>
            <a:off x="10624457" y="5400895"/>
            <a:ext cx="1328230" cy="1215331"/>
          </a:xfrm>
          <a:prstGeom prst="rect">
            <a:avLst/>
          </a:prstGeom>
        </p:spPr>
      </p:pic>
      <p:sp>
        <p:nvSpPr>
          <p:cNvPr id="9" name="TextBox 8">
            <a:extLst>
              <a:ext uri="{FF2B5EF4-FFF2-40B4-BE49-F238E27FC236}">
                <a16:creationId xmlns:a16="http://schemas.microsoft.com/office/drawing/2014/main" id="{2973B604-4C34-854D-BFCB-DB22F78B3387}"/>
              </a:ext>
            </a:extLst>
          </p:cNvPr>
          <p:cNvSpPr txBox="1"/>
          <p:nvPr/>
        </p:nvSpPr>
        <p:spPr>
          <a:xfrm>
            <a:off x="3491921" y="1091390"/>
            <a:ext cx="8087320" cy="6186309"/>
          </a:xfrm>
          <a:prstGeom prst="rect">
            <a:avLst/>
          </a:prstGeom>
          <a:noFill/>
        </p:spPr>
        <p:txBody>
          <a:bodyPr wrap="square" rtlCol="0">
            <a:spAutoFit/>
          </a:bodyPr>
          <a:lstStyle/>
          <a:p>
            <a:r>
              <a:rPr lang="en-US" dirty="0">
                <a:solidFill>
                  <a:schemeClr val="accent2">
                    <a:lumMod val="75000"/>
                  </a:schemeClr>
                </a:solidFill>
                <a:latin typeface="Arial" panose="020B0604020202020204" pitchFamily="34" charset="0"/>
                <a:cs typeface="Arial" panose="020B0604020202020204" pitchFamily="34" charset="0"/>
              </a:rPr>
              <a:t>BGHC Health &amp; Safety</a:t>
            </a:r>
          </a:p>
          <a:p>
            <a:endParaRPr lang="en-US" dirty="0">
              <a:solidFill>
                <a:schemeClr val="accent2">
                  <a:lumMod val="7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Masks must be worn at all times unless on the ice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Coaches and trainers must wear masks while on the bench</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Coaches may remove their masks when on the ice, but ensure proper distancing from players </a:t>
            </a:r>
          </a:p>
          <a:p>
            <a:pPr marL="285750" indent="-285750">
              <a:buFont typeface="Arial" panose="020B0604020202020204" pitchFamily="34" charset="0"/>
              <a:buChar char="•"/>
            </a:pPr>
            <a:endParaRPr lang="en-US" dirty="0">
              <a:solidFill>
                <a:schemeClr val="accent2">
                  <a:lumMod val="75000"/>
                </a:schemeClr>
              </a:solidFill>
              <a:latin typeface="Arial" panose="020B0604020202020204" pitchFamily="34" charset="0"/>
              <a:cs typeface="Arial" panose="020B0604020202020204" pitchFamily="34" charset="0"/>
            </a:endParaRPr>
          </a:p>
          <a:p>
            <a:r>
              <a:rPr lang="en-US" dirty="0">
                <a:solidFill>
                  <a:schemeClr val="accent2">
                    <a:lumMod val="75000"/>
                  </a:schemeClr>
                </a:solidFill>
                <a:latin typeface="Arial" panose="020B0604020202020204" pitchFamily="34" charset="0"/>
                <a:cs typeface="Arial" panose="020B0604020202020204" pitchFamily="34" charset="0"/>
              </a:rPr>
              <a:t> </a:t>
            </a:r>
            <a:r>
              <a:rPr lang="en-US" dirty="0" err="1">
                <a:solidFill>
                  <a:schemeClr val="accent2">
                    <a:lumMod val="75000"/>
                  </a:schemeClr>
                </a:solidFill>
                <a:latin typeface="Arial" panose="020B0604020202020204" pitchFamily="34" charset="0"/>
                <a:cs typeface="Arial" panose="020B0604020202020204" pitchFamily="34" charset="0"/>
              </a:rPr>
              <a:t>TeamSnap</a:t>
            </a:r>
            <a:endParaRPr lang="en-US" dirty="0">
              <a:solidFill>
                <a:schemeClr val="accent2">
                  <a:lumMod val="7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Contact tracing is essential to the success of our programming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All players, coaches and staff must complete a health screening prior to entry at the rink</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Entry will be denied if a health screening is not completed or is failed</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Team manager must remain at the entrance of the rink to enforce health screening status and access to the rink</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Parents must be added as non-players and complete the health screening if they plan to enter the rink to watch practice/games.  Access will be denied if they have not completed a screening.</a:t>
            </a:r>
          </a:p>
          <a:p>
            <a:endParaRPr lang="en-US" dirty="0">
              <a:solidFill>
                <a:schemeClr val="accent1">
                  <a:lumMod val="50000"/>
                </a:schemeClr>
              </a:solidFill>
              <a:latin typeface="Trebuchet MS" panose="020B0703020202090204" pitchFamily="34" charset="0"/>
            </a:endParaRPr>
          </a:p>
          <a:p>
            <a:r>
              <a:rPr lang="en-US" dirty="0" err="1">
                <a:solidFill>
                  <a:schemeClr val="accent1">
                    <a:lumMod val="50000"/>
                  </a:schemeClr>
                </a:solidFill>
                <a:latin typeface="Trebuchet MS" panose="020B0703020202090204" pitchFamily="34" charset="0"/>
              </a:rPr>
              <a:t>TeamSnap</a:t>
            </a:r>
            <a:r>
              <a:rPr lang="en-US" dirty="0">
                <a:solidFill>
                  <a:schemeClr val="accent1">
                    <a:lumMod val="50000"/>
                  </a:schemeClr>
                </a:solidFill>
                <a:latin typeface="Trebuchet MS" panose="020B0703020202090204" pitchFamily="34" charset="0"/>
              </a:rPr>
              <a:t> Health Check Guide – </a:t>
            </a:r>
          </a:p>
          <a:p>
            <a:r>
              <a:rPr lang="en-US" dirty="0">
                <a:solidFill>
                  <a:schemeClr val="accent1">
                    <a:lumMod val="50000"/>
                  </a:schemeClr>
                </a:solidFill>
                <a:latin typeface="Trebuchet MS" panose="020B0703020202090204" pitchFamily="34" charset="0"/>
                <a:hlinkClick r:id="rId3"/>
              </a:rPr>
              <a:t>https://bghc.ca/Libraries/6011/COVID-19/</a:t>
            </a:r>
            <a:endParaRPr lang="en-US" dirty="0">
              <a:solidFill>
                <a:schemeClr val="accent1">
                  <a:lumMod val="50000"/>
                </a:schemeClr>
              </a:solidFill>
              <a:latin typeface="Trebuchet MS" panose="020B0703020202090204" pitchFamily="34" charset="0"/>
            </a:endParaRPr>
          </a:p>
          <a:p>
            <a:endParaRPr lang="en-US" dirty="0">
              <a:solidFill>
                <a:schemeClr val="accent1">
                  <a:lumMod val="50000"/>
                </a:schemeClr>
              </a:solidFill>
              <a:latin typeface="Trebuchet MS" panose="020B0703020202090204" pitchFamily="34" charset="0"/>
            </a:endParaRPr>
          </a:p>
          <a:p>
            <a:endParaRPr lang="en-US" dirty="0">
              <a:solidFill>
                <a:schemeClr val="accent1">
                  <a:lumMod val="50000"/>
                </a:schemeClr>
              </a:solidFill>
              <a:latin typeface="Trebuchet MS" panose="020B0703020202090204" pitchFamily="34" charset="0"/>
            </a:endParaRPr>
          </a:p>
        </p:txBody>
      </p:sp>
      <p:sp>
        <p:nvSpPr>
          <p:cNvPr id="14" name="TextBox 13">
            <a:extLst>
              <a:ext uri="{FF2B5EF4-FFF2-40B4-BE49-F238E27FC236}">
                <a16:creationId xmlns:a16="http://schemas.microsoft.com/office/drawing/2014/main" id="{81BD3564-4AD1-FE4D-9712-52D085721835}"/>
              </a:ext>
            </a:extLst>
          </p:cNvPr>
          <p:cNvSpPr txBox="1"/>
          <p:nvPr/>
        </p:nvSpPr>
        <p:spPr>
          <a:xfrm>
            <a:off x="2058207" y="6446702"/>
            <a:ext cx="231154" cy="276999"/>
          </a:xfrm>
          <a:prstGeom prst="rect">
            <a:avLst/>
          </a:prstGeom>
          <a:noFill/>
        </p:spPr>
        <p:txBody>
          <a:bodyPr wrap="none" rtlCol="0">
            <a:spAutoFit/>
          </a:bodyPr>
          <a:lstStyle/>
          <a:p>
            <a:r>
              <a:rPr lang="en-US" sz="1200" dirty="0">
                <a:solidFill>
                  <a:schemeClr val="accent1">
                    <a:lumMod val="50000"/>
                  </a:schemeClr>
                </a:solidFill>
                <a:latin typeface="Trebuchet MS" panose="020B0703020202090204" pitchFamily="34" charset="0"/>
              </a:rPr>
              <a:t> </a:t>
            </a:r>
            <a:endParaRPr lang="en-US" sz="1200" dirty="0">
              <a:latin typeface="Trebuchet MS" panose="020B0703020202090204" pitchFamily="34" charset="0"/>
            </a:endParaRPr>
          </a:p>
        </p:txBody>
      </p:sp>
      <p:sp>
        <p:nvSpPr>
          <p:cNvPr id="18" name="Rectangle 17">
            <a:extLst>
              <a:ext uri="{FF2B5EF4-FFF2-40B4-BE49-F238E27FC236}">
                <a16:creationId xmlns:a16="http://schemas.microsoft.com/office/drawing/2014/main" id="{21F31308-31E4-374A-A4CF-776B4FACFEBC}"/>
              </a:ext>
            </a:extLst>
          </p:cNvPr>
          <p:cNvSpPr/>
          <p:nvPr/>
        </p:nvSpPr>
        <p:spPr>
          <a:xfrm>
            <a:off x="3600375" y="116086"/>
            <a:ext cx="8351795" cy="461665"/>
          </a:xfrm>
          <a:prstGeom prst="rect">
            <a:avLst/>
          </a:prstGeom>
        </p:spPr>
        <p:txBody>
          <a:bodyPr wrap="square">
            <a:spAutoFit/>
          </a:bodyPr>
          <a:lstStyle/>
          <a:p>
            <a:r>
              <a:rPr lang="en-CA" sz="2400" b="1" dirty="0">
                <a:solidFill>
                  <a:srgbClr val="282A54"/>
                </a:solidFill>
                <a:latin typeface="Trebuchet MS" panose="020B0703020202090204" pitchFamily="34" charset="0"/>
              </a:rPr>
              <a:t>Lisa - BGHC Health And Safety ; Covid-19 Protocol </a:t>
            </a:r>
            <a:endParaRPr lang="en-CA" sz="2400" b="1" dirty="0">
              <a:solidFill>
                <a:srgbClr val="000000"/>
              </a:solidFill>
              <a:latin typeface="Trebuchet MS" panose="020B0703020202090204" pitchFamily="34" charset="0"/>
            </a:endParaRPr>
          </a:p>
        </p:txBody>
      </p:sp>
    </p:spTree>
    <p:extLst>
      <p:ext uri="{BB962C8B-B14F-4D97-AF65-F5344CB8AC3E}">
        <p14:creationId xmlns:p14="http://schemas.microsoft.com/office/powerpoint/2010/main" val="3641057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93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F1069C-8C95-EE4E-B1B0-BEF18F6B7AFE}"/>
              </a:ext>
            </a:extLst>
          </p:cNvPr>
          <p:cNvSpPr>
            <a:spLocks noGrp="1"/>
          </p:cNvSpPr>
          <p:nvPr>
            <p:ph type="title"/>
          </p:nvPr>
        </p:nvSpPr>
        <p:spPr>
          <a:xfrm>
            <a:off x="637380" y="434249"/>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Important Dates &amp; Schedule</a:t>
            </a:r>
          </a:p>
        </p:txBody>
      </p:sp>
      <p:pic>
        <p:nvPicPr>
          <p:cNvPr id="11" name="Picture 10" descr="Burlington Barracudas Logo.jpg">
            <a:extLst>
              <a:ext uri="{FF2B5EF4-FFF2-40B4-BE49-F238E27FC236}">
                <a16:creationId xmlns:a16="http://schemas.microsoft.com/office/drawing/2014/main" id="{2D888DBE-5512-AD4B-B27F-E75FD5E5DE4A}"/>
              </a:ext>
            </a:extLst>
          </p:cNvPr>
          <p:cNvPicPr>
            <a:picLocks noChangeAspect="1"/>
          </p:cNvPicPr>
          <p:nvPr/>
        </p:nvPicPr>
        <p:blipFill>
          <a:blip r:embed="rId2" cstate="print">
            <a:alphaModFix amt="58000"/>
          </a:blip>
          <a:stretch>
            <a:fillRect/>
          </a:stretch>
        </p:blipFill>
        <p:spPr>
          <a:xfrm>
            <a:off x="10624457" y="5400895"/>
            <a:ext cx="1328230" cy="1215331"/>
          </a:xfrm>
          <a:prstGeom prst="rect">
            <a:avLst/>
          </a:prstGeom>
        </p:spPr>
      </p:pic>
      <p:pic>
        <p:nvPicPr>
          <p:cNvPr id="8" name="Picture 7" descr="A close up of a device&#10;&#10;Description automatically generated">
            <a:extLst>
              <a:ext uri="{FF2B5EF4-FFF2-40B4-BE49-F238E27FC236}">
                <a16:creationId xmlns:a16="http://schemas.microsoft.com/office/drawing/2014/main" id="{68F1607E-AF31-1649-832F-1DDD44E20A5B}"/>
              </a:ext>
            </a:extLst>
          </p:cNvPr>
          <p:cNvPicPr>
            <a:picLocks noChangeAspect="1"/>
          </p:cNvPicPr>
          <p:nvPr/>
        </p:nvPicPr>
        <p:blipFill>
          <a:blip r:embed="rId3"/>
          <a:stretch>
            <a:fillRect/>
          </a:stretch>
        </p:blipFill>
        <p:spPr>
          <a:xfrm>
            <a:off x="9337287" y="582096"/>
            <a:ext cx="2574340" cy="2338595"/>
          </a:xfrm>
          <a:prstGeom prst="rect">
            <a:avLst/>
          </a:prstGeom>
        </p:spPr>
      </p:pic>
      <p:sp>
        <p:nvSpPr>
          <p:cNvPr id="9" name="TextBox 8">
            <a:extLst>
              <a:ext uri="{FF2B5EF4-FFF2-40B4-BE49-F238E27FC236}">
                <a16:creationId xmlns:a16="http://schemas.microsoft.com/office/drawing/2014/main" id="{2973B604-4C34-854D-BFCB-DB22F78B3387}"/>
              </a:ext>
            </a:extLst>
          </p:cNvPr>
          <p:cNvSpPr txBox="1"/>
          <p:nvPr/>
        </p:nvSpPr>
        <p:spPr>
          <a:xfrm>
            <a:off x="3579108" y="2699605"/>
            <a:ext cx="4429290" cy="2862322"/>
          </a:xfrm>
          <a:prstGeom prst="rect">
            <a:avLst/>
          </a:prstGeom>
          <a:noFill/>
        </p:spPr>
        <p:txBody>
          <a:bodyPr wrap="square" rtlCol="0">
            <a:spAutoFit/>
          </a:bodyPr>
          <a:lstStyle/>
          <a:p>
            <a:r>
              <a:rPr lang="en-US" dirty="0">
                <a:solidFill>
                  <a:schemeClr val="accent2">
                    <a:lumMod val="75000"/>
                  </a:schemeClr>
                </a:solidFill>
                <a:latin typeface="Trebuchet MS" panose="020B0703020202090204" pitchFamily="34" charset="0"/>
              </a:rPr>
              <a:t>October</a:t>
            </a:r>
          </a:p>
          <a:p>
            <a:r>
              <a:rPr lang="en-US" dirty="0">
                <a:solidFill>
                  <a:schemeClr val="accent1">
                    <a:lumMod val="50000"/>
                  </a:schemeClr>
                </a:solidFill>
                <a:latin typeface="Trebuchet MS" panose="020B0703020202090204" pitchFamily="34" charset="0"/>
              </a:rPr>
              <a:t>Waivers Due - ? </a:t>
            </a:r>
          </a:p>
          <a:p>
            <a:endParaRPr lang="en-US" dirty="0">
              <a:solidFill>
                <a:schemeClr val="accent1">
                  <a:lumMod val="50000"/>
                </a:schemeClr>
              </a:solidFill>
              <a:latin typeface="Trebuchet MS" panose="020B0703020202090204" pitchFamily="34" charset="0"/>
            </a:endParaRPr>
          </a:p>
          <a:p>
            <a:endParaRPr lang="en-US" dirty="0">
              <a:solidFill>
                <a:schemeClr val="accent1">
                  <a:lumMod val="50000"/>
                </a:schemeClr>
              </a:solidFill>
              <a:latin typeface="Trebuchet MS" panose="020B0703020202090204" pitchFamily="34" charset="0"/>
            </a:endParaRPr>
          </a:p>
          <a:p>
            <a:r>
              <a:rPr lang="en-US" dirty="0">
                <a:solidFill>
                  <a:schemeClr val="accent2">
                    <a:lumMod val="75000"/>
                  </a:schemeClr>
                </a:solidFill>
                <a:latin typeface="Trebuchet MS" panose="020B0703020202090204" pitchFamily="34" charset="0"/>
              </a:rPr>
              <a:t>November</a:t>
            </a:r>
          </a:p>
          <a:p>
            <a:r>
              <a:rPr lang="en-US" dirty="0">
                <a:solidFill>
                  <a:schemeClr val="accent1">
                    <a:lumMod val="50000"/>
                  </a:schemeClr>
                </a:solidFill>
                <a:latin typeface="Trebuchet MS" panose="020B0703020202090204" pitchFamily="34" charset="0"/>
              </a:rPr>
              <a:t>No Team Photo Day planned </a:t>
            </a:r>
          </a:p>
          <a:p>
            <a:r>
              <a:rPr lang="en-US" dirty="0">
                <a:solidFill>
                  <a:schemeClr val="accent1">
                    <a:lumMod val="50000"/>
                  </a:schemeClr>
                </a:solidFill>
                <a:latin typeface="Trebuchet MS" panose="020B0703020202090204" pitchFamily="34" charset="0"/>
              </a:rPr>
              <a:t> </a:t>
            </a:r>
          </a:p>
          <a:p>
            <a:endParaRPr lang="en-US" dirty="0">
              <a:solidFill>
                <a:schemeClr val="accent1">
                  <a:lumMod val="50000"/>
                </a:schemeClr>
              </a:solidFill>
              <a:latin typeface="Trebuchet MS" panose="020B0703020202090204" pitchFamily="34" charset="0"/>
            </a:endParaRPr>
          </a:p>
          <a:p>
            <a:r>
              <a:rPr lang="en-US" dirty="0">
                <a:solidFill>
                  <a:schemeClr val="accent2">
                    <a:lumMod val="75000"/>
                  </a:schemeClr>
                </a:solidFill>
                <a:latin typeface="Trebuchet MS" panose="020B0703020202090204" pitchFamily="34" charset="0"/>
              </a:rPr>
              <a:t>December</a:t>
            </a:r>
          </a:p>
          <a:p>
            <a:r>
              <a:rPr lang="en-US" dirty="0">
                <a:solidFill>
                  <a:schemeClr val="accent1">
                    <a:lumMod val="50000"/>
                  </a:schemeClr>
                </a:solidFill>
                <a:latin typeface="Trebuchet MS" panose="020B0703020202090204" pitchFamily="34" charset="0"/>
              </a:rPr>
              <a:t>23</a:t>
            </a:r>
            <a:r>
              <a:rPr lang="en-US" baseline="30000" dirty="0">
                <a:solidFill>
                  <a:schemeClr val="accent1">
                    <a:lumMod val="50000"/>
                  </a:schemeClr>
                </a:solidFill>
                <a:latin typeface="Trebuchet MS" panose="020B0703020202090204" pitchFamily="34" charset="0"/>
              </a:rPr>
              <a:t>rd</a:t>
            </a:r>
            <a:r>
              <a:rPr lang="en-US" dirty="0">
                <a:solidFill>
                  <a:schemeClr val="accent1">
                    <a:lumMod val="50000"/>
                  </a:schemeClr>
                </a:solidFill>
                <a:latin typeface="Trebuchet MS" panose="020B0703020202090204" pitchFamily="34" charset="0"/>
              </a:rPr>
              <a:t> to Jan 1</a:t>
            </a:r>
            <a:r>
              <a:rPr lang="en-US" baseline="30000" dirty="0">
                <a:solidFill>
                  <a:schemeClr val="accent1">
                    <a:lumMod val="50000"/>
                  </a:schemeClr>
                </a:solidFill>
                <a:latin typeface="Trebuchet MS" panose="020B0703020202090204" pitchFamily="34" charset="0"/>
              </a:rPr>
              <a:t>st</a:t>
            </a:r>
            <a:r>
              <a:rPr lang="en-US" dirty="0">
                <a:solidFill>
                  <a:schemeClr val="accent1">
                    <a:lumMod val="50000"/>
                  </a:schemeClr>
                </a:solidFill>
                <a:latin typeface="Trebuchet MS" panose="020B0703020202090204" pitchFamily="34" charset="0"/>
              </a:rPr>
              <a:t> – BREAK - Christmas</a:t>
            </a:r>
          </a:p>
        </p:txBody>
      </p:sp>
      <p:sp>
        <p:nvSpPr>
          <p:cNvPr id="14" name="TextBox 13">
            <a:extLst>
              <a:ext uri="{FF2B5EF4-FFF2-40B4-BE49-F238E27FC236}">
                <a16:creationId xmlns:a16="http://schemas.microsoft.com/office/drawing/2014/main" id="{81BD3564-4AD1-FE4D-9712-52D085721835}"/>
              </a:ext>
            </a:extLst>
          </p:cNvPr>
          <p:cNvSpPr txBox="1"/>
          <p:nvPr/>
        </p:nvSpPr>
        <p:spPr>
          <a:xfrm>
            <a:off x="2058207" y="6446702"/>
            <a:ext cx="4786054" cy="276999"/>
          </a:xfrm>
          <a:prstGeom prst="rect">
            <a:avLst/>
          </a:prstGeom>
          <a:noFill/>
        </p:spPr>
        <p:txBody>
          <a:bodyPr wrap="none" rtlCol="0">
            <a:spAutoFit/>
          </a:bodyPr>
          <a:lstStyle/>
          <a:p>
            <a:r>
              <a:rPr lang="en-US" sz="1200" dirty="0">
                <a:solidFill>
                  <a:schemeClr val="accent1">
                    <a:lumMod val="50000"/>
                  </a:schemeClr>
                </a:solidFill>
                <a:latin typeface="Trebuchet MS" panose="020B0703020202090204" pitchFamily="34" charset="0"/>
              </a:rPr>
              <a:t>Note: all dates are found </a:t>
            </a:r>
            <a:r>
              <a:rPr lang="en-CA" sz="1200" dirty="0">
                <a:latin typeface="Trebuchet MS" panose="020B0703020202090204" pitchFamily="34" charset="0"/>
                <a:hlinkClick r:id="rId4"/>
              </a:rPr>
              <a:t>https://bghc.ca/Pages/2139/Key_Dates/</a:t>
            </a:r>
            <a:endParaRPr lang="en-US" sz="1200" dirty="0">
              <a:latin typeface="Trebuchet MS" panose="020B0703020202090204" pitchFamily="34" charset="0"/>
            </a:endParaRPr>
          </a:p>
        </p:txBody>
      </p:sp>
      <p:sp>
        <p:nvSpPr>
          <p:cNvPr id="15" name="Rectangle 14">
            <a:extLst>
              <a:ext uri="{FF2B5EF4-FFF2-40B4-BE49-F238E27FC236}">
                <a16:creationId xmlns:a16="http://schemas.microsoft.com/office/drawing/2014/main" id="{5FE7D4C8-E586-6B4B-9892-1C141DBF0386}"/>
              </a:ext>
            </a:extLst>
          </p:cNvPr>
          <p:cNvSpPr/>
          <p:nvPr/>
        </p:nvSpPr>
        <p:spPr>
          <a:xfrm>
            <a:off x="7482884" y="2685404"/>
            <a:ext cx="3949011" cy="2862322"/>
          </a:xfrm>
          <a:prstGeom prst="rect">
            <a:avLst/>
          </a:prstGeom>
        </p:spPr>
        <p:txBody>
          <a:bodyPr wrap="square">
            <a:spAutoFit/>
          </a:bodyPr>
          <a:lstStyle/>
          <a:p>
            <a:r>
              <a:rPr lang="en-US" dirty="0">
                <a:solidFill>
                  <a:schemeClr val="accent2">
                    <a:lumMod val="75000"/>
                  </a:schemeClr>
                </a:solidFill>
                <a:latin typeface="Trebuchet MS" panose="020B0703020202090204" pitchFamily="34" charset="0"/>
              </a:rPr>
              <a:t>February</a:t>
            </a:r>
          </a:p>
          <a:p>
            <a:r>
              <a:rPr lang="en-US" dirty="0">
                <a:solidFill>
                  <a:schemeClr val="accent1">
                    <a:lumMod val="50000"/>
                  </a:schemeClr>
                </a:solidFill>
                <a:latin typeface="Trebuchet MS" panose="020B0703020202090204" pitchFamily="34" charset="0"/>
              </a:rPr>
              <a:t>TBD – Playoffs ?  </a:t>
            </a:r>
          </a:p>
          <a:p>
            <a:r>
              <a:rPr lang="en-US" dirty="0">
                <a:solidFill>
                  <a:schemeClr val="accent1">
                    <a:lumMod val="50000"/>
                  </a:schemeClr>
                </a:solidFill>
                <a:latin typeface="Trebuchet MS" panose="020B0703020202090204" pitchFamily="34" charset="0"/>
              </a:rPr>
              <a:t>Feb 17</a:t>
            </a:r>
            <a:r>
              <a:rPr lang="en-US" baseline="30000" dirty="0">
                <a:solidFill>
                  <a:schemeClr val="accent1">
                    <a:lumMod val="50000"/>
                  </a:schemeClr>
                </a:solidFill>
                <a:latin typeface="Trebuchet MS" panose="020B0703020202090204" pitchFamily="34" charset="0"/>
              </a:rPr>
              <a:t>th</a:t>
            </a:r>
            <a:r>
              <a:rPr lang="en-US" dirty="0">
                <a:solidFill>
                  <a:schemeClr val="accent1">
                    <a:lumMod val="50000"/>
                  </a:schemeClr>
                </a:solidFill>
                <a:latin typeface="Trebuchet MS" panose="020B0703020202090204" pitchFamily="34" charset="0"/>
              </a:rPr>
              <a:t> – BREAK – Family Day</a:t>
            </a:r>
          </a:p>
          <a:p>
            <a:endParaRPr lang="en-US" dirty="0">
              <a:solidFill>
                <a:schemeClr val="accent1">
                  <a:lumMod val="50000"/>
                </a:schemeClr>
              </a:solidFill>
              <a:latin typeface="Trebuchet MS" panose="020B0703020202090204" pitchFamily="34" charset="0"/>
            </a:endParaRPr>
          </a:p>
          <a:p>
            <a:r>
              <a:rPr lang="en-US" dirty="0">
                <a:solidFill>
                  <a:schemeClr val="accent2">
                    <a:lumMod val="75000"/>
                  </a:schemeClr>
                </a:solidFill>
                <a:latin typeface="Trebuchet MS" panose="020B0703020202090204" pitchFamily="34" charset="0"/>
              </a:rPr>
              <a:t>March</a:t>
            </a:r>
          </a:p>
          <a:p>
            <a:r>
              <a:rPr lang="en-US" dirty="0">
                <a:solidFill>
                  <a:schemeClr val="accent1">
                    <a:lumMod val="50000"/>
                  </a:schemeClr>
                </a:solidFill>
                <a:latin typeface="Trebuchet MS" panose="020B0703020202090204" pitchFamily="34" charset="0"/>
              </a:rPr>
              <a:t>14</a:t>
            </a:r>
            <a:r>
              <a:rPr lang="en-US" baseline="30000" dirty="0">
                <a:solidFill>
                  <a:schemeClr val="accent1">
                    <a:lumMod val="50000"/>
                  </a:schemeClr>
                </a:solidFill>
                <a:latin typeface="Trebuchet MS" panose="020B0703020202090204" pitchFamily="34" charset="0"/>
              </a:rPr>
              <a:t>th</a:t>
            </a:r>
            <a:r>
              <a:rPr lang="en-US" dirty="0">
                <a:solidFill>
                  <a:schemeClr val="accent1">
                    <a:lumMod val="50000"/>
                  </a:schemeClr>
                </a:solidFill>
                <a:latin typeface="Trebuchet MS" panose="020B0703020202090204" pitchFamily="34" charset="0"/>
              </a:rPr>
              <a:t> to 22</a:t>
            </a:r>
            <a:r>
              <a:rPr lang="en-US" baseline="30000" dirty="0">
                <a:solidFill>
                  <a:schemeClr val="accent1">
                    <a:lumMod val="50000"/>
                  </a:schemeClr>
                </a:solidFill>
                <a:latin typeface="Trebuchet MS" panose="020B0703020202090204" pitchFamily="34" charset="0"/>
              </a:rPr>
              <a:t>nd</a:t>
            </a:r>
            <a:r>
              <a:rPr lang="en-US" dirty="0">
                <a:solidFill>
                  <a:schemeClr val="accent1">
                    <a:lumMod val="50000"/>
                  </a:schemeClr>
                </a:solidFill>
                <a:latin typeface="Trebuchet MS" panose="020B0703020202090204" pitchFamily="34" charset="0"/>
              </a:rPr>
              <a:t> – BREAK – March Break</a:t>
            </a:r>
            <a:endParaRPr lang="en-US" dirty="0">
              <a:solidFill>
                <a:schemeClr val="accent2">
                  <a:lumMod val="75000"/>
                </a:schemeClr>
              </a:solidFill>
              <a:latin typeface="Trebuchet MS" panose="020B0703020202090204" pitchFamily="34" charset="0"/>
            </a:endParaRPr>
          </a:p>
          <a:p>
            <a:r>
              <a:rPr lang="en-US" dirty="0">
                <a:solidFill>
                  <a:schemeClr val="accent1">
                    <a:lumMod val="50000"/>
                  </a:schemeClr>
                </a:solidFill>
                <a:latin typeface="Trebuchet MS" panose="020B0703020202090204" pitchFamily="34" charset="0"/>
              </a:rPr>
              <a:t>28</a:t>
            </a:r>
            <a:r>
              <a:rPr lang="en-US" baseline="30000" dirty="0">
                <a:solidFill>
                  <a:schemeClr val="accent1">
                    <a:lumMod val="50000"/>
                  </a:schemeClr>
                </a:solidFill>
                <a:latin typeface="Trebuchet MS" panose="020B0703020202090204" pitchFamily="34" charset="0"/>
              </a:rPr>
              <a:t>th</a:t>
            </a:r>
            <a:r>
              <a:rPr lang="en-US" dirty="0">
                <a:solidFill>
                  <a:schemeClr val="accent1">
                    <a:lumMod val="50000"/>
                  </a:schemeClr>
                </a:solidFill>
                <a:latin typeface="Trebuchet MS" panose="020B0703020202090204" pitchFamily="34" charset="0"/>
              </a:rPr>
              <a:t> &amp; 29</a:t>
            </a:r>
            <a:r>
              <a:rPr lang="en-US" baseline="30000" dirty="0">
                <a:solidFill>
                  <a:schemeClr val="accent1">
                    <a:lumMod val="50000"/>
                  </a:schemeClr>
                </a:solidFill>
                <a:latin typeface="Trebuchet MS" panose="020B0703020202090204" pitchFamily="34" charset="0"/>
              </a:rPr>
              <a:t>th</a:t>
            </a:r>
            <a:r>
              <a:rPr lang="en-US" dirty="0">
                <a:solidFill>
                  <a:schemeClr val="accent1">
                    <a:lumMod val="50000"/>
                  </a:schemeClr>
                </a:solidFill>
                <a:latin typeface="Trebuchet MS" panose="020B0703020202090204" pitchFamily="34" charset="0"/>
              </a:rPr>
              <a:t> – Championship WKD</a:t>
            </a:r>
          </a:p>
          <a:p>
            <a:endParaRPr lang="en-US" dirty="0">
              <a:solidFill>
                <a:schemeClr val="accent1">
                  <a:lumMod val="50000"/>
                </a:schemeClr>
              </a:solidFill>
              <a:latin typeface="Trebuchet MS" panose="020B0703020202090204" pitchFamily="34" charset="0"/>
            </a:endParaRPr>
          </a:p>
          <a:p>
            <a:r>
              <a:rPr lang="en-US" dirty="0">
                <a:solidFill>
                  <a:schemeClr val="accent2">
                    <a:lumMod val="75000"/>
                  </a:schemeClr>
                </a:solidFill>
                <a:latin typeface="Trebuchet MS" panose="020B0703020202090204" pitchFamily="34" charset="0"/>
              </a:rPr>
              <a:t>April</a:t>
            </a:r>
          </a:p>
          <a:p>
            <a:r>
              <a:rPr lang="en-US" dirty="0">
                <a:solidFill>
                  <a:schemeClr val="accent1">
                    <a:lumMod val="50000"/>
                  </a:schemeClr>
                </a:solidFill>
                <a:latin typeface="Trebuchet MS" panose="020B0703020202090204" pitchFamily="34" charset="0"/>
              </a:rPr>
              <a:t>4</a:t>
            </a:r>
            <a:r>
              <a:rPr lang="en-US" baseline="30000" dirty="0">
                <a:solidFill>
                  <a:schemeClr val="accent1">
                    <a:lumMod val="50000"/>
                  </a:schemeClr>
                </a:solidFill>
                <a:latin typeface="Trebuchet MS" panose="020B0703020202090204" pitchFamily="34" charset="0"/>
              </a:rPr>
              <a:t>th</a:t>
            </a:r>
            <a:r>
              <a:rPr lang="en-US" dirty="0">
                <a:solidFill>
                  <a:schemeClr val="accent1">
                    <a:lumMod val="50000"/>
                  </a:schemeClr>
                </a:solidFill>
                <a:latin typeface="Trebuchet MS" panose="020B0703020202090204" pitchFamily="34" charset="0"/>
              </a:rPr>
              <a:t> &amp; 5</a:t>
            </a:r>
            <a:r>
              <a:rPr lang="en-US" baseline="30000" dirty="0">
                <a:solidFill>
                  <a:schemeClr val="accent1">
                    <a:lumMod val="50000"/>
                  </a:schemeClr>
                </a:solidFill>
                <a:latin typeface="Trebuchet MS" panose="020B0703020202090204" pitchFamily="34" charset="0"/>
              </a:rPr>
              <a:t>th</a:t>
            </a:r>
            <a:r>
              <a:rPr lang="en-US" dirty="0">
                <a:solidFill>
                  <a:schemeClr val="accent1">
                    <a:lumMod val="50000"/>
                  </a:schemeClr>
                </a:solidFill>
                <a:latin typeface="Trebuchet MS" panose="020B0703020202090204" pitchFamily="34" charset="0"/>
              </a:rPr>
              <a:t> – Queen of the House</a:t>
            </a:r>
          </a:p>
        </p:txBody>
      </p:sp>
      <p:sp>
        <p:nvSpPr>
          <p:cNvPr id="16" name="TextBox 15">
            <a:extLst>
              <a:ext uri="{FF2B5EF4-FFF2-40B4-BE49-F238E27FC236}">
                <a16:creationId xmlns:a16="http://schemas.microsoft.com/office/drawing/2014/main" id="{3EB533A4-E3E9-4E48-8E96-746BCD098C69}"/>
              </a:ext>
            </a:extLst>
          </p:cNvPr>
          <p:cNvSpPr txBox="1"/>
          <p:nvPr/>
        </p:nvSpPr>
        <p:spPr>
          <a:xfrm>
            <a:off x="3867960" y="774965"/>
            <a:ext cx="6097384" cy="120032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17365D"/>
                </a:solidFill>
                <a:effectLst/>
                <a:latin typeface="Arial" panose="020B0604020202020204" pitchFamily="34" charset="0"/>
                <a:cs typeface="Arial" panose="020B0604020202020204" pitchFamily="34" charset="0"/>
              </a:rPr>
              <a:t>The season will be broken into two sessions.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17365D"/>
                </a:solidFill>
                <a:effectLst/>
                <a:latin typeface="Arial" panose="020B0604020202020204" pitchFamily="34" charset="0"/>
                <a:cs typeface="Arial" panose="020B0604020202020204" pitchFamily="34" charset="0"/>
              </a:rPr>
              <a:t>The first session will begin on October12 ending December 20th</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17365D"/>
                </a:solidFill>
                <a:effectLst/>
                <a:latin typeface="Arial" panose="020B0604020202020204" pitchFamily="34" charset="0"/>
                <a:cs typeface="Arial" panose="020B0604020202020204" pitchFamily="34" charset="0"/>
              </a:rPr>
              <a:t>The second session will run between January - April</a:t>
            </a:r>
            <a:endParaRPr kumimoji="0" lang="en-US" altLang="en-US" sz="1100" b="0" i="0" u="none" strike="noStrike" cap="none" normalizeH="0" baseline="0" dirty="0">
              <a:ln>
                <a:noFill/>
              </a:ln>
              <a:solidFill>
                <a:srgbClr val="111111"/>
              </a:solidFill>
              <a:effectLst/>
              <a:latin typeface="Verdana" panose="020B0604030504040204" pitchFamily="34" charset="0"/>
            </a:endParaRPr>
          </a:p>
        </p:txBody>
      </p:sp>
      <p:sp>
        <p:nvSpPr>
          <p:cNvPr id="7" name="Rectangle 6">
            <a:extLst>
              <a:ext uri="{FF2B5EF4-FFF2-40B4-BE49-F238E27FC236}">
                <a16:creationId xmlns:a16="http://schemas.microsoft.com/office/drawing/2014/main" id="{D6F48EE5-979E-4506-ACEE-D312754D79F5}"/>
              </a:ext>
            </a:extLst>
          </p:cNvPr>
          <p:cNvSpPr/>
          <p:nvPr/>
        </p:nvSpPr>
        <p:spPr>
          <a:xfrm>
            <a:off x="3600375" y="116086"/>
            <a:ext cx="8351795" cy="461665"/>
          </a:xfrm>
          <a:prstGeom prst="rect">
            <a:avLst/>
          </a:prstGeom>
        </p:spPr>
        <p:txBody>
          <a:bodyPr wrap="square">
            <a:spAutoFit/>
          </a:bodyPr>
          <a:lstStyle/>
          <a:p>
            <a:r>
              <a:rPr lang="en-US" sz="2400" b="1" i="0" dirty="0" err="1">
                <a:solidFill>
                  <a:srgbClr val="222222"/>
                </a:solidFill>
                <a:effectLst/>
                <a:latin typeface="arial" panose="020B0604020202020204" pitchFamily="34" charset="0"/>
              </a:rPr>
              <a:t>Lanna</a:t>
            </a:r>
            <a:r>
              <a:rPr lang="en-US" sz="2400" b="1" i="0" dirty="0">
                <a:solidFill>
                  <a:srgbClr val="222222"/>
                </a:solidFill>
                <a:effectLst/>
                <a:latin typeface="arial" panose="020B0604020202020204" pitchFamily="34" charset="0"/>
              </a:rPr>
              <a:t> – Key Dates </a:t>
            </a:r>
            <a:endParaRPr lang="en-CA" sz="2400" b="1" dirty="0">
              <a:solidFill>
                <a:srgbClr val="000000"/>
              </a:solidFill>
              <a:latin typeface="Trebuchet MS" panose="020B0703020202090204" pitchFamily="34" charset="0"/>
            </a:endParaRPr>
          </a:p>
        </p:txBody>
      </p:sp>
    </p:spTree>
    <p:extLst>
      <p:ext uri="{BB962C8B-B14F-4D97-AF65-F5344CB8AC3E}">
        <p14:creationId xmlns:p14="http://schemas.microsoft.com/office/powerpoint/2010/main" val="2328698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93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F1069C-8C95-EE4E-B1B0-BEF18F6B7AFE}"/>
              </a:ext>
            </a:extLst>
          </p:cNvPr>
          <p:cNvSpPr>
            <a:spLocks noGrp="1"/>
          </p:cNvSpPr>
          <p:nvPr>
            <p:ph type="title"/>
          </p:nvPr>
        </p:nvSpPr>
        <p:spPr>
          <a:xfrm>
            <a:off x="637380" y="434249"/>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Support Staff &amp; Certification</a:t>
            </a:r>
          </a:p>
        </p:txBody>
      </p:sp>
      <p:pic>
        <p:nvPicPr>
          <p:cNvPr id="11" name="Picture 10" descr="Burlington Barracudas Logo.jpg">
            <a:extLst>
              <a:ext uri="{FF2B5EF4-FFF2-40B4-BE49-F238E27FC236}">
                <a16:creationId xmlns:a16="http://schemas.microsoft.com/office/drawing/2014/main" id="{2D888DBE-5512-AD4B-B27F-E75FD5E5DE4A}"/>
              </a:ext>
            </a:extLst>
          </p:cNvPr>
          <p:cNvPicPr>
            <a:picLocks noChangeAspect="1"/>
          </p:cNvPicPr>
          <p:nvPr/>
        </p:nvPicPr>
        <p:blipFill>
          <a:blip r:embed="rId2" cstate="print">
            <a:alphaModFix amt="58000"/>
          </a:blip>
          <a:stretch>
            <a:fillRect/>
          </a:stretch>
        </p:blipFill>
        <p:spPr>
          <a:xfrm>
            <a:off x="10624457" y="5400895"/>
            <a:ext cx="1328230" cy="1215331"/>
          </a:xfrm>
          <a:prstGeom prst="rect">
            <a:avLst/>
          </a:prstGeom>
        </p:spPr>
      </p:pic>
      <p:sp>
        <p:nvSpPr>
          <p:cNvPr id="6" name="Content Placeholder 2">
            <a:extLst>
              <a:ext uri="{FF2B5EF4-FFF2-40B4-BE49-F238E27FC236}">
                <a16:creationId xmlns:a16="http://schemas.microsoft.com/office/drawing/2014/main" id="{7DD7FE20-5D5C-A642-A5FB-79140250A9C5}"/>
              </a:ext>
            </a:extLst>
          </p:cNvPr>
          <p:cNvSpPr>
            <a:spLocks noGrp="1"/>
          </p:cNvSpPr>
          <p:nvPr>
            <p:ph idx="1"/>
          </p:nvPr>
        </p:nvSpPr>
        <p:spPr>
          <a:xfrm>
            <a:off x="2422864" y="3305951"/>
            <a:ext cx="2884442" cy="2440115"/>
          </a:xfrm>
        </p:spPr>
        <p:txBody>
          <a:bodyPr>
            <a:normAutofit/>
          </a:bodyPr>
          <a:lstStyle/>
          <a:p>
            <a:pPr marL="0" indent="0">
              <a:buNone/>
            </a:pPr>
            <a:r>
              <a:rPr lang="en-US" sz="1600" b="1" dirty="0">
                <a:solidFill>
                  <a:schemeClr val="accent2">
                    <a:lumMod val="75000"/>
                  </a:schemeClr>
                </a:solidFill>
                <a:latin typeface="Trebuchet MS" panose="020B0703020202090204" pitchFamily="34" charset="0"/>
              </a:rPr>
              <a:t>Assistant Coaches (1 +)</a:t>
            </a:r>
          </a:p>
          <a:p>
            <a:pPr marL="0" indent="0">
              <a:buNone/>
            </a:pPr>
            <a:r>
              <a:rPr lang="en-US" sz="1400" b="1" dirty="0">
                <a:solidFill>
                  <a:schemeClr val="accent1">
                    <a:lumMod val="50000"/>
                  </a:schemeClr>
                </a:solidFill>
                <a:latin typeface="Trebuchet MS" panose="020B0703020202090204" pitchFamily="34" charset="0"/>
              </a:rPr>
              <a:t>Certification</a:t>
            </a:r>
            <a:r>
              <a:rPr lang="en-US" sz="1400" dirty="0">
                <a:solidFill>
                  <a:schemeClr val="accent1">
                    <a:lumMod val="50000"/>
                  </a:schemeClr>
                </a:solidFill>
                <a:latin typeface="Trebuchet MS" panose="020B0703020202090204" pitchFamily="34" charset="0"/>
              </a:rPr>
              <a:t> - RIS and Valid Police Check</a:t>
            </a:r>
          </a:p>
          <a:p>
            <a:pPr marL="0" indent="0">
              <a:buNone/>
            </a:pPr>
            <a:r>
              <a:rPr lang="en-US" sz="1400" dirty="0">
                <a:solidFill>
                  <a:schemeClr val="accent1">
                    <a:lumMod val="50000"/>
                  </a:schemeClr>
                </a:solidFill>
                <a:latin typeface="Trebuchet MS" panose="020B0703020202090204" pitchFamily="34" charset="0"/>
              </a:rPr>
              <a:t>Role:</a:t>
            </a:r>
          </a:p>
          <a:p>
            <a:pPr>
              <a:buFont typeface="Wingdings" pitchFamily="2" charset="2"/>
              <a:buChar char="ü"/>
            </a:pPr>
            <a:r>
              <a:rPr lang="en-US" sz="1400" dirty="0">
                <a:solidFill>
                  <a:schemeClr val="accent1">
                    <a:lumMod val="50000"/>
                  </a:schemeClr>
                </a:solidFill>
                <a:latin typeface="Trebuchet MS" panose="020B0703020202090204" pitchFamily="34" charset="0"/>
              </a:rPr>
              <a:t>Positive reinforcement to players</a:t>
            </a:r>
          </a:p>
          <a:p>
            <a:pPr>
              <a:buFont typeface="Wingdings" pitchFamily="2" charset="2"/>
              <a:buChar char="ü"/>
            </a:pPr>
            <a:r>
              <a:rPr lang="en-US" sz="1400" dirty="0">
                <a:solidFill>
                  <a:schemeClr val="accent1">
                    <a:lumMod val="50000"/>
                  </a:schemeClr>
                </a:solidFill>
                <a:latin typeface="Trebuchet MS" panose="020B0703020202090204" pitchFamily="34" charset="0"/>
              </a:rPr>
              <a:t>Support in practices and games</a:t>
            </a:r>
          </a:p>
          <a:p>
            <a:pPr marL="0" indent="0">
              <a:buNone/>
            </a:pPr>
            <a:endParaRPr lang="en-US" sz="1400" dirty="0">
              <a:solidFill>
                <a:schemeClr val="accent1">
                  <a:lumMod val="50000"/>
                </a:schemeClr>
              </a:solidFill>
              <a:latin typeface="Trebuchet MS" panose="020B0703020202090204" pitchFamily="34" charset="0"/>
            </a:endParaRPr>
          </a:p>
          <a:p>
            <a:pPr>
              <a:buFont typeface="Arial" panose="020B0604020202020204" pitchFamily="34" charset="0"/>
              <a:buChar char="•"/>
            </a:pPr>
            <a:endParaRPr lang="en-US" sz="1600" dirty="0">
              <a:solidFill>
                <a:schemeClr val="accent1">
                  <a:lumMod val="50000"/>
                </a:schemeClr>
              </a:solidFill>
              <a:latin typeface="Trebuchet MS" panose="020B0703020202090204" pitchFamily="34" charset="0"/>
            </a:endParaRPr>
          </a:p>
        </p:txBody>
      </p:sp>
      <p:sp>
        <p:nvSpPr>
          <p:cNvPr id="7" name="Content Placeholder 2">
            <a:extLst>
              <a:ext uri="{FF2B5EF4-FFF2-40B4-BE49-F238E27FC236}">
                <a16:creationId xmlns:a16="http://schemas.microsoft.com/office/drawing/2014/main" id="{9F8A15AC-B58E-9643-AA06-057E79B34793}"/>
              </a:ext>
            </a:extLst>
          </p:cNvPr>
          <p:cNvSpPr txBox="1">
            <a:spLocks/>
          </p:cNvSpPr>
          <p:nvPr/>
        </p:nvSpPr>
        <p:spPr>
          <a:xfrm>
            <a:off x="5660557" y="2818563"/>
            <a:ext cx="2884442" cy="29275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lumMod val="75000"/>
                  </a:schemeClr>
                </a:solidFill>
                <a:latin typeface="Trebuchet MS" panose="020B0703020202090204" pitchFamily="34" charset="0"/>
              </a:rPr>
              <a:t>Manager</a:t>
            </a:r>
          </a:p>
          <a:p>
            <a:pPr marL="0" indent="0">
              <a:buNone/>
            </a:pPr>
            <a:r>
              <a:rPr lang="en-US" sz="1400" b="1" dirty="0">
                <a:solidFill>
                  <a:schemeClr val="accent1">
                    <a:lumMod val="50000"/>
                  </a:schemeClr>
                </a:solidFill>
                <a:latin typeface="Trebuchet MS" panose="020B0703020202090204" pitchFamily="34" charset="0"/>
              </a:rPr>
              <a:t>Certification</a:t>
            </a:r>
            <a:r>
              <a:rPr lang="en-US" sz="1400" dirty="0">
                <a:solidFill>
                  <a:schemeClr val="accent1">
                    <a:lumMod val="50000"/>
                  </a:schemeClr>
                </a:solidFill>
                <a:latin typeface="Trebuchet MS" panose="020B0703020202090204" pitchFamily="34" charset="0"/>
              </a:rPr>
              <a:t> - Valid Police Check</a:t>
            </a:r>
          </a:p>
          <a:p>
            <a:pPr marL="0" indent="0">
              <a:buNone/>
            </a:pPr>
            <a:r>
              <a:rPr lang="en-US" sz="1400" dirty="0">
                <a:solidFill>
                  <a:schemeClr val="accent1">
                    <a:lumMod val="50000"/>
                  </a:schemeClr>
                </a:solidFill>
                <a:latin typeface="Trebuchet MS" panose="020B0703020202090204" pitchFamily="34" charset="0"/>
              </a:rPr>
              <a:t>Role:</a:t>
            </a:r>
          </a:p>
          <a:p>
            <a:pPr>
              <a:buFont typeface="Wingdings" pitchFamily="2" charset="2"/>
              <a:buChar char="ü"/>
            </a:pPr>
            <a:r>
              <a:rPr lang="en-US" sz="1400" dirty="0">
                <a:solidFill>
                  <a:schemeClr val="accent1">
                    <a:lumMod val="50000"/>
                  </a:schemeClr>
                </a:solidFill>
                <a:latin typeface="Trebuchet MS" panose="020B0703020202090204" pitchFamily="34" charset="0"/>
              </a:rPr>
              <a:t>Complete Roster/waiver</a:t>
            </a:r>
          </a:p>
          <a:p>
            <a:pPr>
              <a:buFont typeface="Wingdings" pitchFamily="2" charset="2"/>
              <a:buChar char="ü"/>
            </a:pPr>
            <a:r>
              <a:rPr lang="en-US" sz="1400" dirty="0">
                <a:solidFill>
                  <a:schemeClr val="accent1">
                    <a:lumMod val="50000"/>
                  </a:schemeClr>
                </a:solidFill>
                <a:latin typeface="Trebuchet MS" panose="020B0703020202090204" pitchFamily="34" charset="0"/>
              </a:rPr>
              <a:t>Book Tournaments and hotels</a:t>
            </a:r>
          </a:p>
          <a:p>
            <a:pPr>
              <a:buFont typeface="Wingdings" pitchFamily="2" charset="2"/>
              <a:buChar char="ü"/>
            </a:pPr>
            <a:r>
              <a:rPr lang="en-US" sz="1400" dirty="0">
                <a:solidFill>
                  <a:schemeClr val="accent1">
                    <a:lumMod val="50000"/>
                  </a:schemeClr>
                </a:solidFill>
                <a:latin typeface="Trebuchet MS" panose="020B0703020202090204" pitchFamily="34" charset="0"/>
              </a:rPr>
              <a:t>Game Sheets collection / submission</a:t>
            </a:r>
          </a:p>
          <a:p>
            <a:pPr>
              <a:buFont typeface="Wingdings" pitchFamily="2" charset="2"/>
              <a:buChar char="ü"/>
            </a:pPr>
            <a:r>
              <a:rPr lang="en-US" sz="1400" dirty="0">
                <a:solidFill>
                  <a:schemeClr val="accent1">
                    <a:lumMod val="50000"/>
                  </a:schemeClr>
                </a:solidFill>
                <a:latin typeface="Trebuchet MS" panose="020B0703020202090204" pitchFamily="34" charset="0"/>
              </a:rPr>
              <a:t>Ensure Refs arrival at games</a:t>
            </a:r>
          </a:p>
          <a:p>
            <a:pPr>
              <a:buFont typeface="Wingdings" pitchFamily="2" charset="2"/>
              <a:buChar char="ü"/>
            </a:pPr>
            <a:r>
              <a:rPr lang="en-US" sz="1400" dirty="0">
                <a:solidFill>
                  <a:schemeClr val="accent1">
                    <a:lumMod val="50000"/>
                  </a:schemeClr>
                </a:solidFill>
                <a:latin typeface="Trebuchet MS" panose="020B0703020202090204" pitchFamily="34" charset="0"/>
              </a:rPr>
              <a:t>Supports team communications</a:t>
            </a:r>
          </a:p>
        </p:txBody>
      </p:sp>
      <p:sp>
        <p:nvSpPr>
          <p:cNvPr id="8" name="Content Placeholder 2">
            <a:extLst>
              <a:ext uri="{FF2B5EF4-FFF2-40B4-BE49-F238E27FC236}">
                <a16:creationId xmlns:a16="http://schemas.microsoft.com/office/drawing/2014/main" id="{9A48E24E-B9FE-C246-9A6F-8B5E26B31E2C}"/>
              </a:ext>
            </a:extLst>
          </p:cNvPr>
          <p:cNvSpPr txBox="1">
            <a:spLocks/>
          </p:cNvSpPr>
          <p:nvPr/>
        </p:nvSpPr>
        <p:spPr>
          <a:xfrm>
            <a:off x="8898250" y="3305951"/>
            <a:ext cx="2884442" cy="20797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chemeClr val="accent2">
                    <a:lumMod val="75000"/>
                  </a:schemeClr>
                </a:solidFill>
                <a:latin typeface="Trebuchet MS" panose="020B0703020202090204" pitchFamily="34" charset="0"/>
              </a:rPr>
              <a:t>Trainers (min 1)</a:t>
            </a:r>
          </a:p>
          <a:p>
            <a:pPr marL="0" indent="0">
              <a:buFont typeface="Arial" panose="020B0604020202020204" pitchFamily="34" charset="0"/>
              <a:buNone/>
            </a:pPr>
            <a:r>
              <a:rPr lang="en-US" sz="1400" b="1" dirty="0">
                <a:solidFill>
                  <a:schemeClr val="accent1">
                    <a:lumMod val="50000"/>
                  </a:schemeClr>
                </a:solidFill>
                <a:latin typeface="Trebuchet MS" panose="020B0703020202090204" pitchFamily="34" charset="0"/>
              </a:rPr>
              <a:t>Certification</a:t>
            </a:r>
            <a:r>
              <a:rPr lang="en-US" sz="1400" dirty="0">
                <a:solidFill>
                  <a:schemeClr val="accent1">
                    <a:lumMod val="50000"/>
                  </a:schemeClr>
                </a:solidFill>
                <a:latin typeface="Trebuchet MS" panose="020B0703020202090204" pitchFamily="34" charset="0"/>
              </a:rPr>
              <a:t> - RIS, valid Policy Check &amp; HTCP</a:t>
            </a:r>
          </a:p>
          <a:p>
            <a:pPr marL="0" indent="0">
              <a:buFont typeface="Arial" panose="020B0604020202020204" pitchFamily="34" charset="0"/>
              <a:buNone/>
            </a:pPr>
            <a:r>
              <a:rPr lang="en-US" sz="1400" dirty="0">
                <a:solidFill>
                  <a:schemeClr val="accent1">
                    <a:lumMod val="50000"/>
                  </a:schemeClr>
                </a:solidFill>
                <a:latin typeface="Trebuchet MS" panose="020B0703020202090204" pitchFamily="34" charset="0"/>
              </a:rPr>
              <a:t>Role:</a:t>
            </a:r>
          </a:p>
          <a:p>
            <a:pPr>
              <a:buFont typeface="Wingdings" pitchFamily="2" charset="2"/>
              <a:buChar char="ü"/>
            </a:pPr>
            <a:r>
              <a:rPr lang="en-US" sz="1400" dirty="0">
                <a:solidFill>
                  <a:schemeClr val="accent1">
                    <a:lumMod val="50000"/>
                  </a:schemeClr>
                </a:solidFill>
                <a:latin typeface="Trebuchet MS" panose="020B0703020202090204" pitchFamily="34" charset="0"/>
              </a:rPr>
              <a:t>On bench for health/safety</a:t>
            </a:r>
          </a:p>
          <a:p>
            <a:pPr>
              <a:buFont typeface="Wingdings" pitchFamily="2" charset="2"/>
              <a:buChar char="ü"/>
            </a:pPr>
            <a:r>
              <a:rPr lang="en-US" sz="1400" dirty="0">
                <a:solidFill>
                  <a:schemeClr val="accent1">
                    <a:lumMod val="50000"/>
                  </a:schemeClr>
                </a:solidFill>
                <a:latin typeface="Trebuchet MS" panose="020B0703020202090204" pitchFamily="34" charset="0"/>
              </a:rPr>
              <a:t>Enforce concussion protocol</a:t>
            </a:r>
          </a:p>
          <a:p>
            <a:endParaRPr lang="en-US" sz="1600" dirty="0">
              <a:solidFill>
                <a:schemeClr val="accent1">
                  <a:lumMod val="50000"/>
                </a:schemeClr>
              </a:solidFill>
              <a:latin typeface="Trebuchet MS" panose="020B0703020202090204" pitchFamily="34" charset="0"/>
            </a:endParaRPr>
          </a:p>
        </p:txBody>
      </p:sp>
      <p:sp>
        <p:nvSpPr>
          <p:cNvPr id="4" name="TextBox 3">
            <a:extLst>
              <a:ext uri="{FF2B5EF4-FFF2-40B4-BE49-F238E27FC236}">
                <a16:creationId xmlns:a16="http://schemas.microsoft.com/office/drawing/2014/main" id="{677945BD-2784-EC47-883E-28E3A759BB83}"/>
              </a:ext>
            </a:extLst>
          </p:cNvPr>
          <p:cNvSpPr txBox="1"/>
          <p:nvPr/>
        </p:nvSpPr>
        <p:spPr>
          <a:xfrm>
            <a:off x="2013557" y="6477726"/>
            <a:ext cx="6722161" cy="276999"/>
          </a:xfrm>
          <a:prstGeom prst="rect">
            <a:avLst/>
          </a:prstGeom>
          <a:noFill/>
        </p:spPr>
        <p:txBody>
          <a:bodyPr wrap="none" rtlCol="0">
            <a:spAutoFit/>
          </a:bodyPr>
          <a:lstStyle/>
          <a:p>
            <a:r>
              <a:rPr lang="en-US" sz="1200" dirty="0">
                <a:solidFill>
                  <a:schemeClr val="accent1">
                    <a:lumMod val="50000"/>
                  </a:schemeClr>
                </a:solidFill>
                <a:latin typeface="Trebuchet MS" panose="020B0703020202090204" pitchFamily="34" charset="0"/>
              </a:rPr>
              <a:t>Note: Certification requirements found </a:t>
            </a:r>
            <a:r>
              <a:rPr lang="en-CA" sz="1200" dirty="0">
                <a:latin typeface="Trebuchet MS" panose="020B0703020202090204" pitchFamily="34" charset="0"/>
                <a:hlinkClick r:id="rId3"/>
              </a:rPr>
              <a:t>https://bghc.ca/Pages/2003/Volunteer_Certifications/</a:t>
            </a:r>
            <a:endParaRPr lang="en-US" sz="1200" dirty="0">
              <a:latin typeface="Trebuchet MS" panose="020B0703020202090204" pitchFamily="34" charset="0"/>
            </a:endParaRPr>
          </a:p>
        </p:txBody>
      </p:sp>
      <p:sp>
        <p:nvSpPr>
          <p:cNvPr id="12" name="Rectangle 11">
            <a:extLst>
              <a:ext uri="{FF2B5EF4-FFF2-40B4-BE49-F238E27FC236}">
                <a16:creationId xmlns:a16="http://schemas.microsoft.com/office/drawing/2014/main" id="{61143BA9-A67C-9E49-A49C-6593F9BDD0C9}"/>
              </a:ext>
            </a:extLst>
          </p:cNvPr>
          <p:cNvSpPr/>
          <p:nvPr/>
        </p:nvSpPr>
        <p:spPr>
          <a:xfrm>
            <a:off x="3389734" y="322284"/>
            <a:ext cx="8351795" cy="461665"/>
          </a:xfrm>
          <a:prstGeom prst="rect">
            <a:avLst/>
          </a:prstGeom>
        </p:spPr>
        <p:txBody>
          <a:bodyPr wrap="square">
            <a:spAutoFit/>
          </a:bodyPr>
          <a:lstStyle/>
          <a:p>
            <a:r>
              <a:rPr lang="en-CA" sz="2400" b="1" dirty="0">
                <a:solidFill>
                  <a:srgbClr val="282A54"/>
                </a:solidFill>
                <a:latin typeface="Trebuchet MS" panose="020B0703020202090204" pitchFamily="34" charset="0"/>
              </a:rPr>
              <a:t>Zak It takes a village to run a team…so ask for support!</a:t>
            </a:r>
          </a:p>
        </p:txBody>
      </p:sp>
      <p:sp>
        <p:nvSpPr>
          <p:cNvPr id="5" name="TextBox 4">
            <a:extLst>
              <a:ext uri="{FF2B5EF4-FFF2-40B4-BE49-F238E27FC236}">
                <a16:creationId xmlns:a16="http://schemas.microsoft.com/office/drawing/2014/main" id="{92ECE4B5-8C8B-AF48-9FAA-F1452FA145C4}"/>
              </a:ext>
            </a:extLst>
          </p:cNvPr>
          <p:cNvSpPr txBox="1"/>
          <p:nvPr/>
        </p:nvSpPr>
        <p:spPr>
          <a:xfrm>
            <a:off x="4953176" y="1118231"/>
            <a:ext cx="3751733" cy="1477328"/>
          </a:xfrm>
          <a:prstGeom prst="rect">
            <a:avLst/>
          </a:prstGeom>
          <a:noFill/>
        </p:spPr>
        <p:txBody>
          <a:bodyPr wrap="none" rtlCol="0">
            <a:spAutoFit/>
          </a:bodyPr>
          <a:lstStyle/>
          <a:p>
            <a:r>
              <a:rPr lang="en-US" dirty="0">
                <a:solidFill>
                  <a:schemeClr val="accent1">
                    <a:lumMod val="50000"/>
                  </a:schemeClr>
                </a:solidFill>
                <a:latin typeface="Trebuchet MS" panose="020B0703020202090204" pitchFamily="34" charset="0"/>
              </a:rPr>
              <a:t>As a </a:t>
            </a:r>
            <a:r>
              <a:rPr lang="en-US" b="1" dirty="0">
                <a:solidFill>
                  <a:schemeClr val="accent2">
                    <a:lumMod val="75000"/>
                  </a:schemeClr>
                </a:solidFill>
                <a:latin typeface="Trebuchet MS" panose="020B0703020202090204" pitchFamily="34" charset="0"/>
              </a:rPr>
              <a:t>Head Coach </a:t>
            </a:r>
            <a:r>
              <a:rPr lang="en-US" dirty="0">
                <a:solidFill>
                  <a:schemeClr val="accent1">
                    <a:lumMod val="50000"/>
                  </a:schemeClr>
                </a:solidFill>
                <a:latin typeface="Trebuchet MS" panose="020B0703020202090204" pitchFamily="34" charset="0"/>
              </a:rPr>
              <a:t>you require:</a:t>
            </a:r>
          </a:p>
          <a:p>
            <a:pPr marL="342900" indent="-342900">
              <a:buFont typeface="Wingdings" pitchFamily="2" charset="2"/>
              <a:buChar char="ü"/>
            </a:pPr>
            <a:r>
              <a:rPr lang="en-US" dirty="0">
                <a:solidFill>
                  <a:schemeClr val="accent1">
                    <a:lumMod val="50000"/>
                  </a:schemeClr>
                </a:solidFill>
                <a:latin typeface="Trebuchet MS" panose="020B0703020202090204" pitchFamily="34" charset="0"/>
              </a:rPr>
              <a:t>Coach 2 (for IP Coach 1)</a:t>
            </a:r>
          </a:p>
          <a:p>
            <a:pPr marL="342900" indent="-342900">
              <a:buFont typeface="Wingdings" pitchFamily="2" charset="2"/>
              <a:buChar char="ü"/>
            </a:pPr>
            <a:r>
              <a:rPr lang="en-US" dirty="0">
                <a:solidFill>
                  <a:schemeClr val="accent1">
                    <a:lumMod val="50000"/>
                  </a:schemeClr>
                </a:solidFill>
                <a:latin typeface="Trebuchet MS" panose="020B0703020202090204" pitchFamily="34" charset="0"/>
              </a:rPr>
              <a:t>Respect in Sport (RIS)</a:t>
            </a:r>
          </a:p>
          <a:p>
            <a:pPr marL="342900" indent="-342900">
              <a:buFont typeface="Wingdings" pitchFamily="2" charset="2"/>
              <a:buChar char="ü"/>
            </a:pPr>
            <a:r>
              <a:rPr lang="en-US" dirty="0">
                <a:solidFill>
                  <a:schemeClr val="accent1">
                    <a:lumMod val="50000"/>
                  </a:schemeClr>
                </a:solidFill>
                <a:latin typeface="Trebuchet MS" panose="020B0703020202090204" pitchFamily="34" charset="0"/>
              </a:rPr>
              <a:t>Police Check (valid within 3 </a:t>
            </a:r>
            <a:r>
              <a:rPr lang="en-US" dirty="0" err="1">
                <a:solidFill>
                  <a:schemeClr val="accent1">
                    <a:lumMod val="50000"/>
                  </a:schemeClr>
                </a:solidFill>
                <a:latin typeface="Trebuchet MS" panose="020B0703020202090204" pitchFamily="34" charset="0"/>
              </a:rPr>
              <a:t>yr</a:t>
            </a:r>
            <a:r>
              <a:rPr lang="en-US" dirty="0">
                <a:solidFill>
                  <a:schemeClr val="accent1">
                    <a:lumMod val="50000"/>
                  </a:schemeClr>
                </a:solidFill>
                <a:latin typeface="Trebuchet MS" panose="020B0703020202090204" pitchFamily="34" charset="0"/>
              </a:rPr>
              <a:t>)</a:t>
            </a:r>
          </a:p>
          <a:p>
            <a:endParaRPr lang="en-US" dirty="0">
              <a:solidFill>
                <a:schemeClr val="accent1">
                  <a:lumMod val="50000"/>
                </a:schemeClr>
              </a:solidFill>
              <a:latin typeface="Trebuchet MS" panose="020B0703020202090204" pitchFamily="34" charset="0"/>
            </a:endParaRPr>
          </a:p>
        </p:txBody>
      </p:sp>
      <p:sp>
        <p:nvSpPr>
          <p:cNvPr id="10" name="Explosion 2 9">
            <a:extLst>
              <a:ext uri="{FF2B5EF4-FFF2-40B4-BE49-F238E27FC236}">
                <a16:creationId xmlns:a16="http://schemas.microsoft.com/office/drawing/2014/main" id="{A9A4B1C8-AAD7-AD4F-B265-524361759C66}"/>
              </a:ext>
            </a:extLst>
          </p:cNvPr>
          <p:cNvSpPr/>
          <p:nvPr/>
        </p:nvSpPr>
        <p:spPr>
          <a:xfrm>
            <a:off x="8864820" y="526518"/>
            <a:ext cx="3507349" cy="240099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Trebuchet MS" panose="020B0703020202090204" pitchFamily="34" charset="0"/>
              </a:rPr>
              <a:t>The BGHC will reimburse for certification fees!</a:t>
            </a:r>
          </a:p>
          <a:p>
            <a:pPr algn="ctr"/>
            <a:r>
              <a:rPr lang="en-CA" sz="1000" dirty="0">
                <a:solidFill>
                  <a:schemeClr val="accent2">
                    <a:lumMod val="60000"/>
                    <a:lumOff val="40000"/>
                  </a:schemeClr>
                </a:solidFill>
                <a:latin typeface="Trebuchet MS" panose="020B0703020202090204" pitchFamily="34" charset="0"/>
                <a:hlinkClick r:id="rId4">
                  <a:extLst>
                    <a:ext uri="{A12FA001-AC4F-418D-AE19-62706E023703}">
                      <ahyp:hlinkClr xmlns:ahyp="http://schemas.microsoft.com/office/drawing/2018/hyperlinkcolor" val="tx"/>
                    </a:ext>
                  </a:extLst>
                </a:hlinkClick>
              </a:rPr>
              <a:t>https://bghc.ca/Forms/1054/Volunteer_Reimbursement_Request/</a:t>
            </a:r>
            <a:endParaRPr lang="en-US" sz="1000" dirty="0">
              <a:solidFill>
                <a:schemeClr val="accent2">
                  <a:lumMod val="60000"/>
                  <a:lumOff val="40000"/>
                </a:schemeClr>
              </a:solidFill>
              <a:latin typeface="Trebuchet MS" panose="020B0703020202090204" pitchFamily="34" charset="0"/>
            </a:endParaRPr>
          </a:p>
        </p:txBody>
      </p:sp>
    </p:spTree>
    <p:extLst>
      <p:ext uri="{BB962C8B-B14F-4D97-AF65-F5344CB8AC3E}">
        <p14:creationId xmlns:p14="http://schemas.microsoft.com/office/powerpoint/2010/main" val="3527595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93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F1069C-8C95-EE4E-B1B0-BEF18F6B7AFE}"/>
              </a:ext>
            </a:extLst>
          </p:cNvPr>
          <p:cNvSpPr>
            <a:spLocks noGrp="1"/>
          </p:cNvSpPr>
          <p:nvPr>
            <p:ph type="title"/>
          </p:nvPr>
        </p:nvSpPr>
        <p:spPr>
          <a:xfrm>
            <a:off x="637380" y="434249"/>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Parent</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&amp; Player Interaction</a:t>
            </a:r>
          </a:p>
        </p:txBody>
      </p:sp>
      <p:pic>
        <p:nvPicPr>
          <p:cNvPr id="11" name="Picture 10" descr="Burlington Barracudas Logo.jpg">
            <a:extLst>
              <a:ext uri="{FF2B5EF4-FFF2-40B4-BE49-F238E27FC236}">
                <a16:creationId xmlns:a16="http://schemas.microsoft.com/office/drawing/2014/main" id="{2D888DBE-5512-AD4B-B27F-E75FD5E5DE4A}"/>
              </a:ext>
            </a:extLst>
          </p:cNvPr>
          <p:cNvPicPr>
            <a:picLocks noChangeAspect="1"/>
          </p:cNvPicPr>
          <p:nvPr/>
        </p:nvPicPr>
        <p:blipFill>
          <a:blip r:embed="rId2" cstate="print">
            <a:alphaModFix amt="58000"/>
          </a:blip>
          <a:stretch>
            <a:fillRect/>
          </a:stretch>
        </p:blipFill>
        <p:spPr>
          <a:xfrm>
            <a:off x="10624457" y="5400895"/>
            <a:ext cx="1328230" cy="1215331"/>
          </a:xfrm>
          <a:prstGeom prst="rect">
            <a:avLst/>
          </a:prstGeom>
        </p:spPr>
      </p:pic>
      <p:sp>
        <p:nvSpPr>
          <p:cNvPr id="6" name="Content Placeholder 2">
            <a:extLst>
              <a:ext uri="{FF2B5EF4-FFF2-40B4-BE49-F238E27FC236}">
                <a16:creationId xmlns:a16="http://schemas.microsoft.com/office/drawing/2014/main" id="{FF0C9967-8094-794C-AEF0-DBA21AC55166}"/>
              </a:ext>
            </a:extLst>
          </p:cNvPr>
          <p:cNvSpPr>
            <a:spLocks noGrp="1"/>
          </p:cNvSpPr>
          <p:nvPr>
            <p:ph idx="1"/>
          </p:nvPr>
        </p:nvSpPr>
        <p:spPr>
          <a:xfrm>
            <a:off x="2475391" y="3702922"/>
            <a:ext cx="4240263" cy="2709275"/>
          </a:xfrm>
        </p:spPr>
        <p:txBody>
          <a:bodyPr>
            <a:normAutofit lnSpcReduction="10000"/>
          </a:bodyPr>
          <a:lstStyle/>
          <a:p>
            <a:pPr marL="0" lvl="0" indent="0">
              <a:buNone/>
            </a:pPr>
            <a:r>
              <a:rPr lang="en-US" sz="1600" dirty="0">
                <a:solidFill>
                  <a:schemeClr val="accent2">
                    <a:lumMod val="75000"/>
                  </a:schemeClr>
                </a:solidFill>
                <a:latin typeface="Trebuchet MS" panose="020B0703020202090204" pitchFamily="34" charset="0"/>
              </a:rPr>
              <a:t>With your Parents:</a:t>
            </a:r>
          </a:p>
          <a:p>
            <a:pPr lvl="0">
              <a:buFont typeface="Wingdings" pitchFamily="2" charset="2"/>
              <a:buChar char="ü"/>
            </a:pPr>
            <a:r>
              <a:rPr lang="en-US" sz="1600" dirty="0">
                <a:solidFill>
                  <a:schemeClr val="accent1">
                    <a:lumMod val="50000"/>
                  </a:schemeClr>
                </a:solidFill>
                <a:latin typeface="Trebuchet MS" panose="020B0703020202090204" pitchFamily="34" charset="0"/>
              </a:rPr>
              <a:t>Discuss Code of Conduct</a:t>
            </a:r>
          </a:p>
          <a:p>
            <a:pPr lvl="0">
              <a:buFont typeface="Wingdings" pitchFamily="2" charset="2"/>
              <a:buChar char="ü"/>
            </a:pPr>
            <a:r>
              <a:rPr lang="en-US" sz="1600" dirty="0">
                <a:solidFill>
                  <a:schemeClr val="accent1">
                    <a:lumMod val="50000"/>
                  </a:schemeClr>
                </a:solidFill>
                <a:latin typeface="Trebuchet MS" panose="020B0703020202090204" pitchFamily="34" charset="0"/>
              </a:rPr>
              <a:t>Direct concerns to Division Convenor or Director </a:t>
            </a:r>
          </a:p>
          <a:p>
            <a:pPr lvl="0">
              <a:buFont typeface="Wingdings" pitchFamily="2" charset="2"/>
              <a:buChar char="ü"/>
            </a:pPr>
            <a:r>
              <a:rPr lang="en-US" sz="1600" dirty="0">
                <a:solidFill>
                  <a:schemeClr val="accent1">
                    <a:lumMod val="50000"/>
                  </a:schemeClr>
                </a:solidFill>
                <a:latin typeface="Trebuchet MS" panose="020B0703020202090204" pitchFamily="34" charset="0"/>
              </a:rPr>
              <a:t>Use the 24 </a:t>
            </a:r>
            <a:r>
              <a:rPr lang="en-US" sz="1600" dirty="0" err="1">
                <a:solidFill>
                  <a:schemeClr val="accent1">
                    <a:lumMod val="50000"/>
                  </a:schemeClr>
                </a:solidFill>
                <a:latin typeface="Trebuchet MS" panose="020B0703020202090204" pitchFamily="34" charset="0"/>
              </a:rPr>
              <a:t>Hr</a:t>
            </a:r>
            <a:r>
              <a:rPr lang="en-US" sz="1600" dirty="0">
                <a:solidFill>
                  <a:schemeClr val="accent1">
                    <a:lumMod val="50000"/>
                  </a:schemeClr>
                </a:solidFill>
                <a:latin typeface="Trebuchet MS" panose="020B0703020202090204" pitchFamily="34" charset="0"/>
              </a:rPr>
              <a:t> rule</a:t>
            </a:r>
          </a:p>
          <a:p>
            <a:pPr lvl="0">
              <a:buFont typeface="Wingdings" pitchFamily="2" charset="2"/>
              <a:buChar char="ü"/>
            </a:pPr>
            <a:r>
              <a:rPr lang="en-US" sz="1600" dirty="0">
                <a:solidFill>
                  <a:schemeClr val="accent1">
                    <a:lumMod val="50000"/>
                  </a:schemeClr>
                </a:solidFill>
                <a:latin typeface="Trebuchet MS" panose="020B0703020202090204" pitchFamily="34" charset="0"/>
              </a:rPr>
              <a:t>Discuss your coaching philosophy – </a:t>
            </a:r>
            <a:r>
              <a:rPr lang="en-US" sz="1600" dirty="0" err="1">
                <a:solidFill>
                  <a:schemeClr val="accent1">
                    <a:lumMod val="50000"/>
                  </a:schemeClr>
                </a:solidFill>
                <a:latin typeface="Trebuchet MS" panose="020B0703020202090204" pitchFamily="34" charset="0"/>
              </a:rPr>
              <a:t>ie</a:t>
            </a:r>
            <a:r>
              <a:rPr lang="en-US" sz="1600" dirty="0">
                <a:solidFill>
                  <a:schemeClr val="accent1">
                    <a:lumMod val="50000"/>
                  </a:schemeClr>
                </a:solidFill>
                <a:latin typeface="Trebuchet MS" panose="020B0703020202090204" pitchFamily="34" charset="0"/>
              </a:rPr>
              <a:t>.</a:t>
            </a:r>
          </a:p>
          <a:p>
            <a:pPr marL="0" lvl="0" indent="0">
              <a:buNone/>
            </a:pPr>
            <a:r>
              <a:rPr lang="en-US" sz="1400" dirty="0">
                <a:solidFill>
                  <a:schemeClr val="accent1">
                    <a:lumMod val="50000"/>
                  </a:schemeClr>
                </a:solidFill>
                <a:latin typeface="Trebuchet MS" panose="020B0703020202090204" pitchFamily="34" charset="0"/>
              </a:rPr>
              <a:t>“</a:t>
            </a:r>
            <a:r>
              <a:rPr lang="en-CA" sz="1400" i="1" dirty="0">
                <a:solidFill>
                  <a:schemeClr val="accent1">
                    <a:lumMod val="50000"/>
                  </a:schemeClr>
                </a:solidFill>
                <a:latin typeface="Trebuchet MS" panose="020B0703020202090204" pitchFamily="34" charset="0"/>
              </a:rPr>
              <a:t>creating a fun, memorable, and occasionally very meaningful, lasting moments for players, regardless of skill level, and regardless of team wins and losses”</a:t>
            </a:r>
            <a:endParaRPr lang="en-US" sz="1400" dirty="0">
              <a:solidFill>
                <a:schemeClr val="accent1">
                  <a:lumMod val="50000"/>
                </a:schemeClr>
              </a:solidFill>
              <a:latin typeface="Trebuchet MS" panose="020B0703020202090204" pitchFamily="34" charset="0"/>
            </a:endParaRPr>
          </a:p>
        </p:txBody>
      </p:sp>
      <p:sp>
        <p:nvSpPr>
          <p:cNvPr id="7" name="Content Placeholder 2">
            <a:extLst>
              <a:ext uri="{FF2B5EF4-FFF2-40B4-BE49-F238E27FC236}">
                <a16:creationId xmlns:a16="http://schemas.microsoft.com/office/drawing/2014/main" id="{B731FBBF-3EF1-3447-AE6B-2ED453D3A61D}"/>
              </a:ext>
            </a:extLst>
          </p:cNvPr>
          <p:cNvSpPr txBox="1">
            <a:spLocks/>
          </p:cNvSpPr>
          <p:nvPr/>
        </p:nvSpPr>
        <p:spPr>
          <a:xfrm>
            <a:off x="6954967" y="3702922"/>
            <a:ext cx="4333605" cy="21731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accent2">
                    <a:lumMod val="75000"/>
                  </a:schemeClr>
                </a:solidFill>
                <a:latin typeface="Trebuchet MS" panose="020B0703020202090204" pitchFamily="34" charset="0"/>
              </a:rPr>
              <a:t>With your Players:</a:t>
            </a:r>
          </a:p>
          <a:p>
            <a:pPr>
              <a:buFont typeface="Wingdings" pitchFamily="2" charset="2"/>
              <a:buChar char="ü"/>
            </a:pPr>
            <a:r>
              <a:rPr lang="en-US" sz="1600" dirty="0">
                <a:solidFill>
                  <a:schemeClr val="accent1">
                    <a:lumMod val="50000"/>
                  </a:schemeClr>
                </a:solidFill>
                <a:latin typeface="Trebuchet MS" panose="020B0703020202090204" pitchFamily="34" charset="0"/>
              </a:rPr>
              <a:t>Organize team social events</a:t>
            </a:r>
          </a:p>
          <a:p>
            <a:pPr>
              <a:buFont typeface="Wingdings" pitchFamily="2" charset="2"/>
              <a:buChar char="ü"/>
            </a:pPr>
            <a:r>
              <a:rPr lang="en-US" sz="1600" dirty="0">
                <a:solidFill>
                  <a:schemeClr val="accent1">
                    <a:lumMod val="50000"/>
                  </a:schemeClr>
                </a:solidFill>
                <a:latin typeface="Trebuchet MS" panose="020B0703020202090204" pitchFamily="34" charset="0"/>
              </a:rPr>
              <a:t>Player of the game award </a:t>
            </a:r>
          </a:p>
          <a:p>
            <a:pPr>
              <a:buFont typeface="Wingdings" pitchFamily="2" charset="2"/>
              <a:buChar char="ü"/>
            </a:pPr>
            <a:r>
              <a:rPr lang="en-US" sz="1600" dirty="0">
                <a:solidFill>
                  <a:schemeClr val="accent1">
                    <a:lumMod val="50000"/>
                  </a:schemeClr>
                </a:solidFill>
                <a:latin typeface="Trebuchet MS" panose="020B0703020202090204" pitchFamily="34" charset="0"/>
              </a:rPr>
              <a:t>Music in dressing room</a:t>
            </a:r>
          </a:p>
          <a:p>
            <a:pPr>
              <a:buFont typeface="Wingdings" pitchFamily="2" charset="2"/>
              <a:buChar char="ü"/>
            </a:pPr>
            <a:r>
              <a:rPr lang="en-US" sz="1600" dirty="0">
                <a:solidFill>
                  <a:schemeClr val="accent1">
                    <a:lumMod val="50000"/>
                  </a:schemeClr>
                </a:solidFill>
                <a:latin typeface="Trebuchet MS" panose="020B0703020202090204" pitchFamily="34" charset="0"/>
              </a:rPr>
              <a:t>Create team name, signs, cheers, mascot</a:t>
            </a:r>
          </a:p>
          <a:p>
            <a:pPr>
              <a:buFont typeface="Wingdings" pitchFamily="2" charset="2"/>
              <a:buChar char="ü"/>
            </a:pPr>
            <a:r>
              <a:rPr lang="en-CA" sz="1600" dirty="0">
                <a:solidFill>
                  <a:schemeClr val="accent1">
                    <a:lumMod val="50000"/>
                  </a:schemeClr>
                </a:solidFill>
                <a:latin typeface="Trebuchet MS" panose="020B0703020202090204" pitchFamily="34" charset="0"/>
              </a:rPr>
              <a:t>Wear your </a:t>
            </a:r>
            <a:r>
              <a:rPr lang="en-CA" sz="1600" dirty="0" err="1">
                <a:solidFill>
                  <a:schemeClr val="accent1">
                    <a:lumMod val="50000"/>
                  </a:schemeClr>
                </a:solidFill>
                <a:latin typeface="Trebuchet MS" panose="020B0703020202090204" pitchFamily="34" charset="0"/>
              </a:rPr>
              <a:t>Cuda</a:t>
            </a:r>
            <a:r>
              <a:rPr lang="en-CA" sz="1600" dirty="0">
                <a:solidFill>
                  <a:schemeClr val="accent1">
                    <a:lumMod val="50000"/>
                  </a:schemeClr>
                </a:solidFill>
                <a:latin typeface="Trebuchet MS" panose="020B0703020202090204" pitchFamily="34" charset="0"/>
              </a:rPr>
              <a:t> colours (Jimmy Tee’s)</a:t>
            </a:r>
            <a:br>
              <a:rPr lang="en-CA" sz="1600" dirty="0">
                <a:solidFill>
                  <a:schemeClr val="accent1">
                    <a:lumMod val="50000"/>
                  </a:schemeClr>
                </a:solidFill>
                <a:latin typeface="Trebuchet MS" panose="020B0703020202090204" pitchFamily="34" charset="0"/>
              </a:rPr>
            </a:br>
            <a:endParaRPr lang="en-US" sz="1600" dirty="0">
              <a:solidFill>
                <a:schemeClr val="accent1">
                  <a:lumMod val="50000"/>
                </a:schemeClr>
              </a:solidFill>
              <a:latin typeface="Trebuchet MS" panose="020B0703020202090204" pitchFamily="34" charset="0"/>
            </a:endParaRPr>
          </a:p>
        </p:txBody>
      </p:sp>
      <p:pic>
        <p:nvPicPr>
          <p:cNvPr id="8" name="Picture 7" descr="IMG_20140329_162528.jpg">
            <a:extLst>
              <a:ext uri="{FF2B5EF4-FFF2-40B4-BE49-F238E27FC236}">
                <a16:creationId xmlns:a16="http://schemas.microsoft.com/office/drawing/2014/main" id="{986BE457-5EE5-1546-BC1C-B16947E7CEBD}"/>
              </a:ext>
            </a:extLst>
          </p:cNvPr>
          <p:cNvPicPr>
            <a:picLocks noChangeAspect="1"/>
          </p:cNvPicPr>
          <p:nvPr/>
        </p:nvPicPr>
        <p:blipFill>
          <a:blip r:embed="rId3" cstate="print"/>
          <a:stretch>
            <a:fillRect/>
          </a:stretch>
        </p:blipFill>
        <p:spPr>
          <a:xfrm>
            <a:off x="4933375" y="905095"/>
            <a:ext cx="4338806" cy="2440578"/>
          </a:xfrm>
          <a:prstGeom prst="rect">
            <a:avLst/>
          </a:prstGeom>
        </p:spPr>
      </p:pic>
      <p:sp>
        <p:nvSpPr>
          <p:cNvPr id="9" name="Rectangle 8">
            <a:extLst>
              <a:ext uri="{FF2B5EF4-FFF2-40B4-BE49-F238E27FC236}">
                <a16:creationId xmlns:a16="http://schemas.microsoft.com/office/drawing/2014/main" id="{8A112814-5E5E-B848-AE0C-FFAE82AF1C93}"/>
              </a:ext>
            </a:extLst>
          </p:cNvPr>
          <p:cNvSpPr/>
          <p:nvPr/>
        </p:nvSpPr>
        <p:spPr>
          <a:xfrm>
            <a:off x="3035773" y="74098"/>
            <a:ext cx="8717385" cy="830997"/>
          </a:xfrm>
          <a:prstGeom prst="rect">
            <a:avLst/>
          </a:prstGeom>
        </p:spPr>
        <p:txBody>
          <a:bodyPr wrap="square">
            <a:spAutoFit/>
          </a:bodyPr>
          <a:lstStyle/>
          <a:p>
            <a:r>
              <a:rPr lang="en-CA" sz="2400" b="1" dirty="0">
                <a:solidFill>
                  <a:srgbClr val="282A54"/>
                </a:solidFill>
                <a:latin typeface="Trebuchet MS" panose="020B0703020202090204" pitchFamily="34" charset="0"/>
              </a:rPr>
              <a:t>Zak - Set expectations and keep FUN at the centre of everything</a:t>
            </a:r>
          </a:p>
        </p:txBody>
      </p:sp>
      <p:sp>
        <p:nvSpPr>
          <p:cNvPr id="10" name="TextBox 9">
            <a:extLst>
              <a:ext uri="{FF2B5EF4-FFF2-40B4-BE49-F238E27FC236}">
                <a16:creationId xmlns:a16="http://schemas.microsoft.com/office/drawing/2014/main" id="{6BAE0AD8-9EF8-8840-B2E3-C5DD130FB3CF}"/>
              </a:ext>
            </a:extLst>
          </p:cNvPr>
          <p:cNvSpPr txBox="1"/>
          <p:nvPr/>
        </p:nvSpPr>
        <p:spPr>
          <a:xfrm>
            <a:off x="2013557" y="6496599"/>
            <a:ext cx="7076681" cy="276999"/>
          </a:xfrm>
          <a:prstGeom prst="rect">
            <a:avLst/>
          </a:prstGeom>
          <a:noFill/>
        </p:spPr>
        <p:txBody>
          <a:bodyPr wrap="none" rtlCol="0">
            <a:spAutoFit/>
          </a:bodyPr>
          <a:lstStyle/>
          <a:p>
            <a:r>
              <a:rPr lang="en-US" sz="1200" dirty="0">
                <a:solidFill>
                  <a:schemeClr val="accent1">
                    <a:lumMod val="50000"/>
                  </a:schemeClr>
                </a:solidFill>
                <a:latin typeface="Trebuchet MS" panose="020B0703020202090204" pitchFamily="34" charset="0"/>
              </a:rPr>
              <a:t>Note: HL start right guide found </a:t>
            </a:r>
            <a:r>
              <a:rPr lang="en-CA" sz="1200" dirty="0">
                <a:solidFill>
                  <a:schemeClr val="accent1"/>
                </a:solidFill>
                <a:latin typeface="Trebuchet MS" panose="020B0703020202090204" pitchFamily="34" charset="0"/>
                <a:hlinkClick r:id="rId4">
                  <a:extLst>
                    <a:ext uri="{A12FA001-AC4F-418D-AE19-62706E023703}">
                      <ahyp:hlinkClr xmlns:ahyp="http://schemas.microsoft.com/office/drawing/2018/hyperlinkcolor" val="tx"/>
                    </a:ext>
                  </a:extLst>
                </a:hlinkClick>
              </a:rPr>
              <a:t>https://bghc.ca/Public/Documents/HL_-_Season_Start-Up_List.pdf</a:t>
            </a:r>
            <a:endParaRPr lang="en-US" sz="1200" dirty="0">
              <a:solidFill>
                <a:schemeClr val="accent1"/>
              </a:solidFill>
              <a:latin typeface="Trebuchet MS" panose="020B0703020202090204" pitchFamily="34" charset="0"/>
            </a:endParaRPr>
          </a:p>
        </p:txBody>
      </p:sp>
    </p:spTree>
    <p:extLst>
      <p:ext uri="{BB962C8B-B14F-4D97-AF65-F5344CB8AC3E}">
        <p14:creationId xmlns:p14="http://schemas.microsoft.com/office/powerpoint/2010/main" val="1397869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93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F1069C-8C95-EE4E-B1B0-BEF18F6B7AFE}"/>
              </a:ext>
            </a:extLst>
          </p:cNvPr>
          <p:cNvSpPr>
            <a:spLocks noGrp="1"/>
          </p:cNvSpPr>
          <p:nvPr>
            <p:ph type="title"/>
          </p:nvPr>
        </p:nvSpPr>
        <p:spPr>
          <a:xfrm>
            <a:off x="637380" y="434249"/>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dirty="0">
                <a:solidFill>
                  <a:srgbClr val="FFFFFF"/>
                </a:solidFill>
              </a:rPr>
              <a:t>Coaching Support</a:t>
            </a:r>
            <a:endParaRPr lang="en-US" sz="2600" kern="1200" dirty="0">
              <a:solidFill>
                <a:srgbClr val="FFFFFF"/>
              </a:solidFill>
              <a:latin typeface="+mj-lt"/>
              <a:ea typeface="+mj-ea"/>
              <a:cs typeface="+mj-cs"/>
            </a:endParaRPr>
          </a:p>
        </p:txBody>
      </p:sp>
      <p:pic>
        <p:nvPicPr>
          <p:cNvPr id="11" name="Picture 10" descr="Burlington Barracudas Logo.jpg">
            <a:extLst>
              <a:ext uri="{FF2B5EF4-FFF2-40B4-BE49-F238E27FC236}">
                <a16:creationId xmlns:a16="http://schemas.microsoft.com/office/drawing/2014/main" id="{2D888DBE-5512-AD4B-B27F-E75FD5E5DE4A}"/>
              </a:ext>
            </a:extLst>
          </p:cNvPr>
          <p:cNvPicPr>
            <a:picLocks noChangeAspect="1"/>
          </p:cNvPicPr>
          <p:nvPr/>
        </p:nvPicPr>
        <p:blipFill>
          <a:blip r:embed="rId2" cstate="print">
            <a:alphaModFix amt="58000"/>
          </a:blip>
          <a:stretch>
            <a:fillRect/>
          </a:stretch>
        </p:blipFill>
        <p:spPr>
          <a:xfrm>
            <a:off x="10624457" y="5400895"/>
            <a:ext cx="1328230" cy="1215331"/>
          </a:xfrm>
          <a:prstGeom prst="rect">
            <a:avLst/>
          </a:prstGeom>
        </p:spPr>
      </p:pic>
      <p:sp>
        <p:nvSpPr>
          <p:cNvPr id="5" name="TextBox 4">
            <a:extLst>
              <a:ext uri="{FF2B5EF4-FFF2-40B4-BE49-F238E27FC236}">
                <a16:creationId xmlns:a16="http://schemas.microsoft.com/office/drawing/2014/main" id="{0936033E-2394-E34A-8981-1AD307E52ECA}"/>
              </a:ext>
            </a:extLst>
          </p:cNvPr>
          <p:cNvSpPr txBox="1"/>
          <p:nvPr/>
        </p:nvSpPr>
        <p:spPr>
          <a:xfrm>
            <a:off x="3389733" y="192475"/>
            <a:ext cx="8562953" cy="1200329"/>
          </a:xfrm>
          <a:prstGeom prst="rect">
            <a:avLst/>
          </a:prstGeom>
          <a:noFill/>
        </p:spPr>
        <p:txBody>
          <a:bodyPr wrap="square" rtlCol="0">
            <a:spAutoFit/>
          </a:bodyPr>
          <a:lstStyle/>
          <a:p>
            <a:r>
              <a:rPr lang="en-US" sz="2400" b="1" dirty="0">
                <a:solidFill>
                  <a:schemeClr val="accent1">
                    <a:lumMod val="50000"/>
                  </a:schemeClr>
                </a:solidFill>
                <a:latin typeface="Trebuchet MS" panose="020B0703020202090204" pitchFamily="34" charset="0"/>
              </a:rPr>
              <a:t>Zak - Follow Hockey Canada Guidelines and utilize the resources available to create practices, lead successful games and develop your players </a:t>
            </a:r>
          </a:p>
        </p:txBody>
      </p:sp>
      <p:sp>
        <p:nvSpPr>
          <p:cNvPr id="6" name="TextBox 5">
            <a:extLst>
              <a:ext uri="{FF2B5EF4-FFF2-40B4-BE49-F238E27FC236}">
                <a16:creationId xmlns:a16="http://schemas.microsoft.com/office/drawing/2014/main" id="{42E8CB70-A0FE-CA47-B619-95E33587C2F4}"/>
              </a:ext>
            </a:extLst>
          </p:cNvPr>
          <p:cNvSpPr txBox="1"/>
          <p:nvPr/>
        </p:nvSpPr>
        <p:spPr>
          <a:xfrm>
            <a:off x="2210750" y="5472646"/>
            <a:ext cx="4467841" cy="830997"/>
          </a:xfrm>
          <a:prstGeom prst="rect">
            <a:avLst/>
          </a:prstGeom>
          <a:noFill/>
        </p:spPr>
        <p:txBody>
          <a:bodyPr wrap="square" rtlCol="0">
            <a:spAutoFit/>
          </a:bodyPr>
          <a:lstStyle/>
          <a:p>
            <a:r>
              <a:rPr lang="en-US" sz="1600" dirty="0">
                <a:solidFill>
                  <a:schemeClr val="accent1">
                    <a:lumMod val="50000"/>
                  </a:schemeClr>
                </a:solidFill>
                <a:latin typeface="Trebuchet MS" panose="020B0703020202090204" pitchFamily="34" charset="0"/>
              </a:rPr>
              <a:t>Link to Hockey Canada “Drill Hub” </a:t>
            </a:r>
            <a:r>
              <a:rPr lang="en-CA" sz="1600" dirty="0">
                <a:latin typeface="Trebuchet MS" panose="020B0703020202090204" pitchFamily="34" charset="0"/>
                <a:hlinkClick r:id="rId3"/>
              </a:rPr>
              <a:t>https://www.hockeycanada.ca/en-ca/hockey-programs/drill-hub</a:t>
            </a:r>
            <a:r>
              <a:rPr lang="en-US" sz="1600" dirty="0">
                <a:latin typeface="Trebuchet MS" panose="020B0703020202090204" pitchFamily="34" charset="0"/>
              </a:rPr>
              <a:t> </a:t>
            </a:r>
          </a:p>
        </p:txBody>
      </p:sp>
      <p:sp>
        <p:nvSpPr>
          <p:cNvPr id="7" name="TextBox 6">
            <a:extLst>
              <a:ext uri="{FF2B5EF4-FFF2-40B4-BE49-F238E27FC236}">
                <a16:creationId xmlns:a16="http://schemas.microsoft.com/office/drawing/2014/main" id="{1A145A7F-CBF2-3543-8A89-99252C1C2F46}"/>
              </a:ext>
            </a:extLst>
          </p:cNvPr>
          <p:cNvSpPr txBox="1"/>
          <p:nvPr/>
        </p:nvSpPr>
        <p:spPr>
          <a:xfrm>
            <a:off x="3406576" y="2153347"/>
            <a:ext cx="3457212" cy="3293209"/>
          </a:xfrm>
          <a:prstGeom prst="rect">
            <a:avLst/>
          </a:prstGeom>
          <a:noFill/>
        </p:spPr>
        <p:txBody>
          <a:bodyPr wrap="square" rtlCol="0">
            <a:spAutoFit/>
          </a:bodyPr>
          <a:lstStyle/>
          <a:p>
            <a:r>
              <a:rPr lang="en-US" sz="1600" b="1" dirty="0">
                <a:solidFill>
                  <a:schemeClr val="accent2">
                    <a:lumMod val="75000"/>
                  </a:schemeClr>
                </a:solidFill>
                <a:latin typeface="Trebuchet MS" panose="020B0703020202090204" pitchFamily="34" charset="0"/>
              </a:rPr>
              <a:t>Hockey Canada Drill Hub includes:</a:t>
            </a:r>
          </a:p>
          <a:p>
            <a:pPr marL="285750" indent="-285750">
              <a:buFont typeface="Wingdings" pitchFamily="2" charset="2"/>
              <a:buChar char="ü"/>
            </a:pPr>
            <a:r>
              <a:rPr lang="en-US" sz="1600" dirty="0">
                <a:solidFill>
                  <a:schemeClr val="accent1">
                    <a:lumMod val="50000"/>
                  </a:schemeClr>
                </a:solidFill>
                <a:latin typeface="Trebuchet MS" panose="020B0703020202090204" pitchFamily="34" charset="0"/>
              </a:rPr>
              <a:t>Free resource for all coaches</a:t>
            </a:r>
          </a:p>
          <a:p>
            <a:pPr marL="285750" indent="-285750">
              <a:buFont typeface="Wingdings" pitchFamily="2" charset="2"/>
              <a:buChar char="ü"/>
            </a:pPr>
            <a:r>
              <a:rPr lang="en-US" sz="1600" dirty="0">
                <a:solidFill>
                  <a:schemeClr val="accent1">
                    <a:lumMod val="50000"/>
                  </a:schemeClr>
                </a:solidFill>
                <a:latin typeface="Trebuchet MS" panose="020B0703020202090204" pitchFamily="34" charset="0"/>
              </a:rPr>
              <a:t>Age/Division specific resources</a:t>
            </a:r>
          </a:p>
          <a:p>
            <a:pPr marL="285750" indent="-285750">
              <a:buFont typeface="Wingdings" pitchFamily="2" charset="2"/>
              <a:buChar char="ü"/>
            </a:pPr>
            <a:r>
              <a:rPr lang="en-US" sz="1600" dirty="0">
                <a:solidFill>
                  <a:schemeClr val="accent1">
                    <a:lumMod val="50000"/>
                  </a:schemeClr>
                </a:solidFill>
                <a:latin typeface="Trebuchet MS" panose="020B0703020202090204" pitchFamily="34" charset="0"/>
              </a:rPr>
              <a:t>Practice Plans and Skill Manuals to print &amp; share</a:t>
            </a:r>
          </a:p>
          <a:p>
            <a:pPr marL="285750" indent="-285750">
              <a:buFont typeface="Wingdings" pitchFamily="2" charset="2"/>
              <a:buChar char="ü"/>
            </a:pPr>
            <a:r>
              <a:rPr lang="en-US" sz="1600" dirty="0">
                <a:solidFill>
                  <a:schemeClr val="accent1">
                    <a:lumMod val="50000"/>
                  </a:schemeClr>
                </a:solidFill>
                <a:latin typeface="Trebuchet MS" panose="020B0703020202090204" pitchFamily="34" charset="0"/>
              </a:rPr>
              <a:t>Videos featuring Canada’s National Women’s Team</a:t>
            </a:r>
          </a:p>
          <a:p>
            <a:pPr marL="285750" indent="-285750">
              <a:buFont typeface="Wingdings" pitchFamily="2" charset="2"/>
              <a:buChar char="ü"/>
            </a:pPr>
            <a:r>
              <a:rPr lang="en-US" sz="1600" dirty="0">
                <a:solidFill>
                  <a:schemeClr val="accent2">
                    <a:lumMod val="75000"/>
                  </a:schemeClr>
                </a:solidFill>
                <a:latin typeface="Trebuchet MS" panose="020B0703020202090204" pitchFamily="34" charset="0"/>
              </a:rPr>
              <a:t>NEW! </a:t>
            </a:r>
            <a:r>
              <a:rPr lang="en-US" sz="1600" dirty="0">
                <a:solidFill>
                  <a:schemeClr val="accent1">
                    <a:lumMod val="50000"/>
                  </a:schemeClr>
                </a:solidFill>
                <a:latin typeface="Trebuchet MS" panose="020B0703020202090204" pitchFamily="34" charset="0"/>
              </a:rPr>
              <a:t>IP and Novice specific support</a:t>
            </a:r>
          </a:p>
          <a:p>
            <a:pPr marL="285750" indent="-285750">
              <a:buFont typeface="Wingdings" pitchFamily="2" charset="2"/>
              <a:buChar char="ü"/>
            </a:pPr>
            <a:r>
              <a:rPr lang="en-US" sz="1600" dirty="0">
                <a:solidFill>
                  <a:schemeClr val="accent1">
                    <a:lumMod val="50000"/>
                  </a:schemeClr>
                </a:solidFill>
                <a:latin typeface="Trebuchet MS" panose="020B0703020202090204" pitchFamily="34" charset="0"/>
              </a:rPr>
              <a:t>Coaches Corner on the Website</a:t>
            </a:r>
          </a:p>
          <a:p>
            <a:pPr marL="285750" indent="-285750">
              <a:buFont typeface="Wingdings" pitchFamily="2" charset="2"/>
              <a:buChar char="ü"/>
            </a:pPr>
            <a:r>
              <a:rPr lang="en-US" sz="1600" dirty="0">
                <a:solidFill>
                  <a:schemeClr val="accent1">
                    <a:lumMod val="50000"/>
                  </a:schemeClr>
                </a:solidFill>
                <a:latin typeface="Trebuchet MS" panose="020B0703020202090204" pitchFamily="34" charset="0"/>
              </a:rPr>
              <a:t>Female coaching clinics with Jana </a:t>
            </a:r>
            <a:r>
              <a:rPr lang="en-US" sz="1600" dirty="0" err="1">
                <a:solidFill>
                  <a:schemeClr val="accent1">
                    <a:lumMod val="50000"/>
                  </a:schemeClr>
                </a:solidFill>
                <a:latin typeface="Trebuchet MS" panose="020B0703020202090204" pitchFamily="34" charset="0"/>
              </a:rPr>
              <a:t>Harrigan</a:t>
            </a:r>
            <a:r>
              <a:rPr lang="en-US" sz="1600" dirty="0">
                <a:solidFill>
                  <a:schemeClr val="accent1">
                    <a:lumMod val="50000"/>
                  </a:schemeClr>
                </a:solidFill>
                <a:latin typeface="Trebuchet MS" panose="020B0703020202090204" pitchFamily="34" charset="0"/>
              </a:rPr>
              <a:t> (ask about it if interested)</a:t>
            </a:r>
          </a:p>
        </p:txBody>
      </p:sp>
      <p:pic>
        <p:nvPicPr>
          <p:cNvPr id="10" name="Picture 9" descr="A screenshot of a cell phone&#10;&#10;Description automatically generated">
            <a:extLst>
              <a:ext uri="{FF2B5EF4-FFF2-40B4-BE49-F238E27FC236}">
                <a16:creationId xmlns:a16="http://schemas.microsoft.com/office/drawing/2014/main" id="{CB40C49E-2924-3A47-9358-54FFDF738723}"/>
              </a:ext>
            </a:extLst>
          </p:cNvPr>
          <p:cNvPicPr>
            <a:picLocks noChangeAspect="1"/>
          </p:cNvPicPr>
          <p:nvPr/>
        </p:nvPicPr>
        <p:blipFill rotWithShape="1">
          <a:blip r:embed="rId4"/>
          <a:srcRect l="1139" r="3355"/>
          <a:stretch/>
        </p:blipFill>
        <p:spPr>
          <a:xfrm>
            <a:off x="7039337" y="1816906"/>
            <a:ext cx="4977114" cy="3231638"/>
          </a:xfrm>
          <a:prstGeom prst="rect">
            <a:avLst/>
          </a:prstGeom>
        </p:spPr>
      </p:pic>
    </p:spTree>
    <p:extLst>
      <p:ext uri="{BB962C8B-B14F-4D97-AF65-F5344CB8AC3E}">
        <p14:creationId xmlns:p14="http://schemas.microsoft.com/office/powerpoint/2010/main" val="739307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93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F1069C-8C95-EE4E-B1B0-BEF18F6B7AFE}"/>
              </a:ext>
            </a:extLst>
          </p:cNvPr>
          <p:cNvSpPr>
            <a:spLocks noGrp="1"/>
          </p:cNvSpPr>
          <p:nvPr>
            <p:ph type="title"/>
          </p:nvPr>
        </p:nvSpPr>
        <p:spPr>
          <a:xfrm>
            <a:off x="637380" y="434249"/>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dirty="0">
                <a:solidFill>
                  <a:srgbClr val="FFFFFF"/>
                </a:solidFill>
              </a:rPr>
              <a:t>Referees</a:t>
            </a:r>
            <a:endParaRPr lang="en-US" sz="2600" kern="1200" dirty="0">
              <a:solidFill>
                <a:srgbClr val="FFFFFF"/>
              </a:solidFill>
              <a:latin typeface="+mj-lt"/>
              <a:ea typeface="+mj-ea"/>
              <a:cs typeface="+mj-cs"/>
            </a:endParaRPr>
          </a:p>
        </p:txBody>
      </p:sp>
      <p:pic>
        <p:nvPicPr>
          <p:cNvPr id="11" name="Picture 10" descr="Burlington Barracudas Logo.jpg">
            <a:extLst>
              <a:ext uri="{FF2B5EF4-FFF2-40B4-BE49-F238E27FC236}">
                <a16:creationId xmlns:a16="http://schemas.microsoft.com/office/drawing/2014/main" id="{2D888DBE-5512-AD4B-B27F-E75FD5E5DE4A}"/>
              </a:ext>
            </a:extLst>
          </p:cNvPr>
          <p:cNvPicPr>
            <a:picLocks noChangeAspect="1"/>
          </p:cNvPicPr>
          <p:nvPr/>
        </p:nvPicPr>
        <p:blipFill>
          <a:blip r:embed="rId2" cstate="print">
            <a:alphaModFix amt="58000"/>
          </a:blip>
          <a:stretch>
            <a:fillRect/>
          </a:stretch>
        </p:blipFill>
        <p:spPr>
          <a:xfrm>
            <a:off x="10624457" y="5400895"/>
            <a:ext cx="1328230" cy="1215331"/>
          </a:xfrm>
          <a:prstGeom prst="rect">
            <a:avLst/>
          </a:prstGeom>
        </p:spPr>
      </p:pic>
      <p:pic>
        <p:nvPicPr>
          <p:cNvPr id="7" name="Content Placeholder 6" descr="A group of hockey players on the field&#10;&#10;Description automatically generated">
            <a:extLst>
              <a:ext uri="{FF2B5EF4-FFF2-40B4-BE49-F238E27FC236}">
                <a16:creationId xmlns:a16="http://schemas.microsoft.com/office/drawing/2014/main" id="{36436543-9A1A-AC4F-9981-CF8F46629DED}"/>
              </a:ext>
            </a:extLst>
          </p:cNvPr>
          <p:cNvPicPr>
            <a:picLocks noGrp="1" noChangeAspect="1"/>
          </p:cNvPicPr>
          <p:nvPr>
            <p:ph idx="1"/>
          </p:nvPr>
        </p:nvPicPr>
        <p:blipFill>
          <a:blip r:embed="rId3"/>
          <a:stretch>
            <a:fillRect/>
          </a:stretch>
        </p:blipFill>
        <p:spPr>
          <a:xfrm>
            <a:off x="3695774" y="1074431"/>
            <a:ext cx="5865950" cy="3815715"/>
          </a:xfrm>
        </p:spPr>
      </p:pic>
      <p:sp>
        <p:nvSpPr>
          <p:cNvPr id="8" name="TextBox 7">
            <a:extLst>
              <a:ext uri="{FF2B5EF4-FFF2-40B4-BE49-F238E27FC236}">
                <a16:creationId xmlns:a16="http://schemas.microsoft.com/office/drawing/2014/main" id="{5BFAC208-836D-274D-8980-575D82FCCFA3}"/>
              </a:ext>
            </a:extLst>
          </p:cNvPr>
          <p:cNvSpPr txBox="1"/>
          <p:nvPr/>
        </p:nvSpPr>
        <p:spPr>
          <a:xfrm>
            <a:off x="3695774" y="392285"/>
            <a:ext cx="6335389" cy="461665"/>
          </a:xfrm>
          <a:prstGeom prst="rect">
            <a:avLst/>
          </a:prstGeom>
          <a:noFill/>
        </p:spPr>
        <p:txBody>
          <a:bodyPr wrap="none" rtlCol="0">
            <a:spAutoFit/>
          </a:bodyPr>
          <a:lstStyle/>
          <a:p>
            <a:r>
              <a:rPr lang="en-US" sz="2400" b="1" dirty="0">
                <a:solidFill>
                  <a:schemeClr val="accent1">
                    <a:lumMod val="50000"/>
                  </a:schemeClr>
                </a:solidFill>
                <a:latin typeface="Trebuchet MS" panose="020B0703020202090204" pitchFamily="34" charset="0"/>
              </a:rPr>
              <a:t>Dave Irwin – Message from Referee &amp; Chief</a:t>
            </a:r>
          </a:p>
        </p:txBody>
      </p:sp>
      <p:sp>
        <p:nvSpPr>
          <p:cNvPr id="9" name="Rectangle 8">
            <a:extLst>
              <a:ext uri="{FF2B5EF4-FFF2-40B4-BE49-F238E27FC236}">
                <a16:creationId xmlns:a16="http://schemas.microsoft.com/office/drawing/2014/main" id="{4B98B83C-014E-1C4A-BB6B-B858A5756187}"/>
              </a:ext>
            </a:extLst>
          </p:cNvPr>
          <p:cNvSpPr/>
          <p:nvPr/>
        </p:nvSpPr>
        <p:spPr>
          <a:xfrm>
            <a:off x="3389734" y="5110627"/>
            <a:ext cx="6750048" cy="646331"/>
          </a:xfrm>
          <a:prstGeom prst="rect">
            <a:avLst/>
          </a:prstGeom>
        </p:spPr>
        <p:txBody>
          <a:bodyPr wrap="square">
            <a:spAutoFit/>
          </a:bodyPr>
          <a:lstStyle/>
          <a:p>
            <a:pPr algn="ctr"/>
            <a:r>
              <a:rPr lang="en-CA" b="0" i="0" dirty="0">
                <a:solidFill>
                  <a:srgbClr val="000080"/>
                </a:solidFill>
                <a:effectLst/>
                <a:latin typeface="Arial" panose="020B0604020202020204" pitchFamily="34" charset="0"/>
              </a:rPr>
              <a:t>If your </a:t>
            </a:r>
            <a:r>
              <a:rPr lang="en-CA" dirty="0">
                <a:solidFill>
                  <a:srgbClr val="000080"/>
                </a:solidFill>
                <a:latin typeface="Arial" panose="020B0604020202020204" pitchFamily="34" charset="0"/>
              </a:rPr>
              <a:t>Ref has not arrived within 20 minutes of Game Start time call </a:t>
            </a:r>
            <a:r>
              <a:rPr lang="en-CA" b="0" i="0" dirty="0">
                <a:solidFill>
                  <a:srgbClr val="000080"/>
                </a:solidFill>
                <a:effectLst/>
                <a:latin typeface="Arial" panose="020B0604020202020204" pitchFamily="34" charset="0"/>
              </a:rPr>
              <a:t>Dave </a:t>
            </a:r>
            <a:r>
              <a:rPr lang="en-CA" b="0" i="0" dirty="0">
                <a:solidFill>
                  <a:schemeClr val="accent2">
                    <a:lumMod val="75000"/>
                  </a:schemeClr>
                </a:solidFill>
                <a:effectLst/>
                <a:latin typeface="Arial" panose="020B0604020202020204" pitchFamily="34" charset="0"/>
              </a:rPr>
              <a:t>289-439-7599</a:t>
            </a:r>
            <a:endParaRPr lang="en-CA" b="0" i="0" dirty="0">
              <a:solidFill>
                <a:schemeClr val="accent2">
                  <a:lumMod val="75000"/>
                </a:schemeClr>
              </a:solidFill>
              <a:effectLst/>
              <a:latin typeface="verdana" panose="020B0604030504040204" pitchFamily="34" charset="0"/>
            </a:endParaRPr>
          </a:p>
        </p:txBody>
      </p:sp>
    </p:spTree>
    <p:extLst>
      <p:ext uri="{BB962C8B-B14F-4D97-AF65-F5344CB8AC3E}">
        <p14:creationId xmlns:p14="http://schemas.microsoft.com/office/powerpoint/2010/main" val="1241716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93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F1069C-8C95-EE4E-B1B0-BEF18F6B7AFE}"/>
              </a:ext>
            </a:extLst>
          </p:cNvPr>
          <p:cNvSpPr>
            <a:spLocks noGrp="1"/>
          </p:cNvSpPr>
          <p:nvPr>
            <p:ph type="title"/>
          </p:nvPr>
        </p:nvSpPr>
        <p:spPr>
          <a:xfrm>
            <a:off x="637380" y="434249"/>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Agenda</a:t>
            </a:r>
          </a:p>
        </p:txBody>
      </p:sp>
      <p:pic>
        <p:nvPicPr>
          <p:cNvPr id="11" name="Picture 10" descr="Burlington Barracudas Logo.jpg">
            <a:extLst>
              <a:ext uri="{FF2B5EF4-FFF2-40B4-BE49-F238E27FC236}">
                <a16:creationId xmlns:a16="http://schemas.microsoft.com/office/drawing/2014/main" id="{2D888DBE-5512-AD4B-B27F-E75FD5E5DE4A}"/>
              </a:ext>
            </a:extLst>
          </p:cNvPr>
          <p:cNvPicPr>
            <a:picLocks noChangeAspect="1"/>
          </p:cNvPicPr>
          <p:nvPr/>
        </p:nvPicPr>
        <p:blipFill>
          <a:blip r:embed="rId2" cstate="print">
            <a:alphaModFix amt="58000"/>
          </a:blip>
          <a:stretch>
            <a:fillRect/>
          </a:stretch>
        </p:blipFill>
        <p:spPr>
          <a:xfrm>
            <a:off x="10624457" y="5400895"/>
            <a:ext cx="1328230" cy="1215331"/>
          </a:xfrm>
          <a:prstGeom prst="rect">
            <a:avLst/>
          </a:prstGeom>
        </p:spPr>
      </p:pic>
      <p:sp>
        <p:nvSpPr>
          <p:cNvPr id="6" name="Content Placeholder 2">
            <a:extLst>
              <a:ext uri="{FF2B5EF4-FFF2-40B4-BE49-F238E27FC236}">
                <a16:creationId xmlns:a16="http://schemas.microsoft.com/office/drawing/2014/main" id="{03046BE5-5B52-2749-8289-CF163350A143}"/>
              </a:ext>
            </a:extLst>
          </p:cNvPr>
          <p:cNvSpPr>
            <a:spLocks noGrp="1"/>
          </p:cNvSpPr>
          <p:nvPr>
            <p:ph idx="1"/>
          </p:nvPr>
        </p:nvSpPr>
        <p:spPr>
          <a:xfrm>
            <a:off x="3851246" y="1038942"/>
            <a:ext cx="7703373" cy="4023360"/>
          </a:xfrm>
        </p:spPr>
        <p:txBody>
          <a:bodyPr>
            <a:noAutofit/>
          </a:bodyPr>
          <a:lstStyle/>
          <a:p>
            <a:pPr marL="0" indent="0">
              <a:buNone/>
            </a:pPr>
            <a:r>
              <a:rPr lang="en-US" sz="2400" dirty="0">
                <a:solidFill>
                  <a:schemeClr val="accent1">
                    <a:lumMod val="50000"/>
                  </a:schemeClr>
                </a:solidFill>
                <a:latin typeface="Trebuchet MS" panose="020B0703020202090204" pitchFamily="34" charset="0"/>
              </a:rPr>
              <a:t>Welcome to House League</a:t>
            </a:r>
          </a:p>
          <a:p>
            <a:pPr lvl="1"/>
            <a:r>
              <a:rPr lang="en-US" sz="2000" dirty="0">
                <a:latin typeface="Trebuchet MS" panose="020B0703020202090204" pitchFamily="34" charset="0"/>
              </a:rPr>
              <a:t>Intro, Key Contracts – James  </a:t>
            </a:r>
          </a:p>
          <a:p>
            <a:pPr lvl="1"/>
            <a:r>
              <a:rPr lang="en-US" sz="2000" dirty="0">
                <a:latin typeface="Trebuchet MS" panose="020B0703020202090204" pitchFamily="34" charset="0"/>
              </a:rPr>
              <a:t>Teams, Key Messages, Code of Conduct, Key messages – Zak</a:t>
            </a:r>
          </a:p>
          <a:p>
            <a:pPr marL="0" indent="0">
              <a:buNone/>
            </a:pPr>
            <a:r>
              <a:rPr lang="en-US" dirty="0">
                <a:latin typeface="Trebuchet MS" panose="020B0703020202090204" pitchFamily="34" charset="0"/>
              </a:rPr>
              <a:t>Season Overview</a:t>
            </a:r>
          </a:p>
          <a:p>
            <a:pPr lvl="1"/>
            <a:r>
              <a:rPr lang="en-US" sz="2000" dirty="0">
                <a:latin typeface="Trebuchet MS" panose="020B0703020202090204" pitchFamily="34" charset="0"/>
              </a:rPr>
              <a:t>General Principals,– </a:t>
            </a:r>
            <a:r>
              <a:rPr lang="en-US" sz="2000" dirty="0" err="1">
                <a:latin typeface="Trebuchet MS" panose="020B0703020202090204" pitchFamily="34" charset="0"/>
              </a:rPr>
              <a:t>Lanna</a:t>
            </a:r>
            <a:r>
              <a:rPr lang="en-US" sz="2000" dirty="0">
                <a:latin typeface="Trebuchet MS" panose="020B0703020202090204" pitchFamily="34" charset="0"/>
              </a:rPr>
              <a:t> and Lisa</a:t>
            </a:r>
          </a:p>
          <a:p>
            <a:pPr lvl="1"/>
            <a:r>
              <a:rPr lang="en-US" sz="2000" dirty="0">
                <a:latin typeface="Trebuchet MS" panose="020B0703020202090204" pitchFamily="34" charset="0"/>
              </a:rPr>
              <a:t>Key Dates, Player Development </a:t>
            </a:r>
          </a:p>
          <a:p>
            <a:pPr lvl="1"/>
            <a:r>
              <a:rPr lang="en-US" sz="2000" dirty="0">
                <a:latin typeface="Trebuchet MS" panose="020B0703020202090204" pitchFamily="34" charset="0"/>
              </a:rPr>
              <a:t>Health and </a:t>
            </a:r>
            <a:r>
              <a:rPr lang="en-US" sz="2000" dirty="0" err="1">
                <a:latin typeface="Trebuchet MS" panose="020B0703020202090204" pitchFamily="34" charset="0"/>
              </a:rPr>
              <a:t>Saftey</a:t>
            </a:r>
            <a:r>
              <a:rPr lang="en-US" sz="2000" dirty="0">
                <a:latin typeface="Trebuchet MS" panose="020B0703020202090204" pitchFamily="34" charset="0"/>
              </a:rPr>
              <a:t> Update - Covid-19 Protocols  </a:t>
            </a:r>
          </a:p>
          <a:p>
            <a:pPr lvl="1"/>
            <a:r>
              <a:rPr lang="en-US" sz="2000" dirty="0">
                <a:latin typeface="Trebuchet MS" panose="020B0703020202090204" pitchFamily="34" charset="0"/>
              </a:rPr>
              <a:t>Operations – Zak  </a:t>
            </a:r>
          </a:p>
          <a:p>
            <a:pPr marL="0" indent="0">
              <a:buNone/>
            </a:pPr>
            <a:r>
              <a:rPr lang="en-US" sz="2400" dirty="0">
                <a:latin typeface="Trebuchet MS" panose="020B0703020202090204" pitchFamily="34" charset="0"/>
              </a:rPr>
              <a:t>Referees – Dave Irwin</a:t>
            </a:r>
          </a:p>
          <a:p>
            <a:pPr marL="0" indent="0">
              <a:buNone/>
            </a:pPr>
            <a:r>
              <a:rPr lang="en-US" sz="2400" dirty="0">
                <a:latin typeface="Trebuchet MS" panose="020B0703020202090204" pitchFamily="34" charset="0"/>
              </a:rPr>
              <a:t>Communication and Social Media – </a:t>
            </a:r>
            <a:r>
              <a:rPr lang="en-US" sz="2400" dirty="0" err="1">
                <a:latin typeface="Trebuchet MS" panose="020B0703020202090204" pitchFamily="34" charset="0"/>
              </a:rPr>
              <a:t>Lanna</a:t>
            </a:r>
            <a:r>
              <a:rPr lang="en-US" sz="2400" dirty="0">
                <a:latin typeface="Trebuchet MS" panose="020B0703020202090204" pitchFamily="34" charset="0"/>
              </a:rPr>
              <a:t> </a:t>
            </a:r>
          </a:p>
          <a:p>
            <a:pPr marL="0" indent="0">
              <a:buNone/>
            </a:pPr>
            <a:r>
              <a:rPr lang="en-US" sz="2400" dirty="0">
                <a:solidFill>
                  <a:schemeClr val="accent1">
                    <a:lumMod val="50000"/>
                  </a:schemeClr>
                </a:solidFill>
                <a:latin typeface="Trebuchet MS" panose="020B0703020202090204" pitchFamily="34" charset="0"/>
              </a:rPr>
              <a:t>The Gift of Giving Back </a:t>
            </a:r>
          </a:p>
          <a:p>
            <a:pPr marL="0" indent="0">
              <a:buNone/>
            </a:pPr>
            <a:r>
              <a:rPr lang="en-US" sz="2400" dirty="0">
                <a:solidFill>
                  <a:schemeClr val="accent1">
                    <a:lumMod val="50000"/>
                  </a:schemeClr>
                </a:solidFill>
                <a:latin typeface="Trebuchet MS" panose="020B0703020202090204" pitchFamily="34" charset="0"/>
              </a:rPr>
              <a:t>Questions </a:t>
            </a:r>
          </a:p>
        </p:txBody>
      </p:sp>
      <p:sp>
        <p:nvSpPr>
          <p:cNvPr id="3" name="TextBox 2">
            <a:extLst>
              <a:ext uri="{FF2B5EF4-FFF2-40B4-BE49-F238E27FC236}">
                <a16:creationId xmlns:a16="http://schemas.microsoft.com/office/drawing/2014/main" id="{D959821F-3459-6640-A51F-EA8292EAB016}"/>
              </a:ext>
            </a:extLst>
          </p:cNvPr>
          <p:cNvSpPr txBox="1"/>
          <p:nvPr/>
        </p:nvSpPr>
        <p:spPr>
          <a:xfrm>
            <a:off x="2013557" y="6315392"/>
            <a:ext cx="5574859" cy="276999"/>
          </a:xfrm>
          <a:prstGeom prst="rect">
            <a:avLst/>
          </a:prstGeom>
          <a:noFill/>
        </p:spPr>
        <p:txBody>
          <a:bodyPr wrap="none" rtlCol="0">
            <a:spAutoFit/>
          </a:bodyPr>
          <a:lstStyle/>
          <a:p>
            <a:r>
              <a:rPr lang="en-US" sz="1200" dirty="0">
                <a:solidFill>
                  <a:schemeClr val="accent1">
                    <a:lumMod val="50000"/>
                  </a:schemeClr>
                </a:solidFill>
                <a:latin typeface="Trebuchet MS" panose="020B0703020202090204" pitchFamily="34" charset="0"/>
              </a:rPr>
              <a:t>Note: All information is available on </a:t>
            </a:r>
            <a:r>
              <a:rPr lang="en-US" sz="1200" dirty="0">
                <a:solidFill>
                  <a:schemeClr val="accent1">
                    <a:lumMod val="50000"/>
                  </a:schemeClr>
                </a:solidFill>
                <a:latin typeface="Trebuchet MS" panose="020B0703020202090204" pitchFamily="34" charset="0"/>
                <a:hlinkClick r:id="rId3"/>
              </a:rPr>
              <a:t>www.BGHC.ca</a:t>
            </a:r>
            <a:r>
              <a:rPr lang="en-US" sz="1200" dirty="0">
                <a:solidFill>
                  <a:schemeClr val="accent1">
                    <a:lumMod val="50000"/>
                  </a:schemeClr>
                </a:solidFill>
                <a:latin typeface="Trebuchet MS" panose="020B0703020202090204" pitchFamily="34" charset="0"/>
              </a:rPr>
              <a:t>  under House League Menu</a:t>
            </a:r>
          </a:p>
        </p:txBody>
      </p:sp>
      <p:sp>
        <p:nvSpPr>
          <p:cNvPr id="5" name="Rectangle 4">
            <a:extLst>
              <a:ext uri="{FF2B5EF4-FFF2-40B4-BE49-F238E27FC236}">
                <a16:creationId xmlns:a16="http://schemas.microsoft.com/office/drawing/2014/main" id="{46F6327C-9508-47FB-B792-AB1EDECE40DD}"/>
              </a:ext>
            </a:extLst>
          </p:cNvPr>
          <p:cNvSpPr/>
          <p:nvPr/>
        </p:nvSpPr>
        <p:spPr>
          <a:xfrm>
            <a:off x="3558270" y="249454"/>
            <a:ext cx="6948758" cy="461665"/>
          </a:xfrm>
          <a:prstGeom prst="rect">
            <a:avLst/>
          </a:prstGeom>
        </p:spPr>
        <p:txBody>
          <a:bodyPr wrap="square">
            <a:spAutoFit/>
          </a:bodyPr>
          <a:lstStyle/>
          <a:p>
            <a:pPr algn="just"/>
            <a:r>
              <a:rPr lang="en-CA" sz="2400" b="1" dirty="0">
                <a:solidFill>
                  <a:schemeClr val="accent1">
                    <a:lumMod val="50000"/>
                  </a:schemeClr>
                </a:solidFill>
                <a:latin typeface="Trebuchet MS" panose="020B0703020202090204" pitchFamily="34" charset="0"/>
              </a:rPr>
              <a:t>James – Intro and Agenda   </a:t>
            </a:r>
          </a:p>
        </p:txBody>
      </p:sp>
    </p:spTree>
    <p:extLst>
      <p:ext uri="{BB962C8B-B14F-4D97-AF65-F5344CB8AC3E}">
        <p14:creationId xmlns:p14="http://schemas.microsoft.com/office/powerpoint/2010/main" val="1893375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slkjklj</a:t>
            </a:r>
            <a:endParaRPr lang="en-US" dirty="0"/>
          </a:p>
        </p:txBody>
      </p:sp>
      <p:sp>
        <p:nvSpPr>
          <p:cNvPr id="27" name="Rectangle 2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93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F1069C-8C95-EE4E-B1B0-BEF18F6B7AFE}"/>
              </a:ext>
            </a:extLst>
          </p:cNvPr>
          <p:cNvSpPr>
            <a:spLocks noGrp="1"/>
          </p:cNvSpPr>
          <p:nvPr>
            <p:ph type="title"/>
          </p:nvPr>
        </p:nvSpPr>
        <p:spPr>
          <a:xfrm>
            <a:off x="637380" y="434249"/>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000" kern="1200" dirty="0">
                <a:solidFill>
                  <a:srgbClr val="FFFFFF"/>
                </a:solidFill>
                <a:latin typeface="+mj-lt"/>
                <a:ea typeface="+mj-ea"/>
                <a:cs typeface="+mj-cs"/>
              </a:rPr>
              <a:t>Communications</a:t>
            </a:r>
          </a:p>
        </p:txBody>
      </p:sp>
      <p:pic>
        <p:nvPicPr>
          <p:cNvPr id="11" name="Picture 10" descr="Burlington Barracudas Logo.jpg">
            <a:extLst>
              <a:ext uri="{FF2B5EF4-FFF2-40B4-BE49-F238E27FC236}">
                <a16:creationId xmlns:a16="http://schemas.microsoft.com/office/drawing/2014/main" id="{2D888DBE-5512-AD4B-B27F-E75FD5E5DE4A}"/>
              </a:ext>
            </a:extLst>
          </p:cNvPr>
          <p:cNvPicPr>
            <a:picLocks noChangeAspect="1"/>
          </p:cNvPicPr>
          <p:nvPr/>
        </p:nvPicPr>
        <p:blipFill>
          <a:blip r:embed="rId2" cstate="print">
            <a:alphaModFix amt="58000"/>
          </a:blip>
          <a:stretch>
            <a:fillRect/>
          </a:stretch>
        </p:blipFill>
        <p:spPr>
          <a:xfrm>
            <a:off x="10624457" y="5400895"/>
            <a:ext cx="1328230" cy="1215331"/>
          </a:xfrm>
          <a:prstGeom prst="rect">
            <a:avLst/>
          </a:prstGeom>
        </p:spPr>
      </p:pic>
      <p:pic>
        <p:nvPicPr>
          <p:cNvPr id="6" name="Picture 5" descr="CUDAS Jersey Logo on Ice.JPG">
            <a:extLst>
              <a:ext uri="{FF2B5EF4-FFF2-40B4-BE49-F238E27FC236}">
                <a16:creationId xmlns:a16="http://schemas.microsoft.com/office/drawing/2014/main" id="{39F30FCC-9341-4B44-9D8D-BB0CADBAD5D5}"/>
              </a:ext>
            </a:extLst>
          </p:cNvPr>
          <p:cNvPicPr>
            <a:picLocks noChangeAspect="1"/>
          </p:cNvPicPr>
          <p:nvPr/>
        </p:nvPicPr>
        <p:blipFill>
          <a:blip r:embed="rId3" cstate="print">
            <a:alphaModFix amt="70000"/>
          </a:blip>
          <a:stretch>
            <a:fillRect/>
          </a:stretch>
        </p:blipFill>
        <p:spPr>
          <a:xfrm>
            <a:off x="3832199" y="1192349"/>
            <a:ext cx="7013280" cy="4273243"/>
          </a:xfrm>
          <a:prstGeom prst="rect">
            <a:avLst/>
          </a:prstGeom>
        </p:spPr>
      </p:pic>
      <p:sp>
        <p:nvSpPr>
          <p:cNvPr id="7" name="Subtitle 2">
            <a:extLst>
              <a:ext uri="{FF2B5EF4-FFF2-40B4-BE49-F238E27FC236}">
                <a16:creationId xmlns:a16="http://schemas.microsoft.com/office/drawing/2014/main" id="{E773A046-16EA-C643-AA1C-85E257610089}"/>
              </a:ext>
            </a:extLst>
          </p:cNvPr>
          <p:cNvSpPr txBox="1">
            <a:spLocks/>
          </p:cNvSpPr>
          <p:nvPr/>
        </p:nvSpPr>
        <p:spPr>
          <a:xfrm>
            <a:off x="4855807" y="3852664"/>
            <a:ext cx="3500420" cy="559296"/>
          </a:xfrm>
          <a:prstGeom prst="rect">
            <a:avLst/>
          </a:prstGeom>
        </p:spPr>
        <p:txBody>
          <a:bodyPr vert="horz" lIns="0" tIns="45720" rIns="0" bIns="45720" rtlCol="0">
            <a:normAutofit/>
          </a:bodyPr>
          <a:lstStyle/>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r>
              <a:rPr kumimoji="0" lang="en-CA" b="1" i="0" u="none" strike="noStrike" kern="1200" cap="none" spc="0" normalizeH="0" baseline="0" noProof="0" dirty="0">
                <a:ln>
                  <a:noFill/>
                </a:ln>
                <a:solidFill>
                  <a:schemeClr val="tx1"/>
                </a:solidFill>
                <a:effectLst/>
                <a:uLnTx/>
                <a:uFillTx/>
                <a:latin typeface="Century Gothic" pitchFamily="34" charset="0"/>
                <a:ea typeface="+mn-ea"/>
                <a:cs typeface="+mn-cs"/>
              </a:rPr>
              <a:t>@BGHC_News</a:t>
            </a:r>
          </a:p>
        </p:txBody>
      </p:sp>
      <p:sp>
        <p:nvSpPr>
          <p:cNvPr id="8" name="TextBox 7">
            <a:extLst>
              <a:ext uri="{FF2B5EF4-FFF2-40B4-BE49-F238E27FC236}">
                <a16:creationId xmlns:a16="http://schemas.microsoft.com/office/drawing/2014/main" id="{7DC7FF6D-83D9-9340-BF33-AD61E862920A}"/>
              </a:ext>
            </a:extLst>
          </p:cNvPr>
          <p:cNvSpPr txBox="1"/>
          <p:nvPr/>
        </p:nvSpPr>
        <p:spPr>
          <a:xfrm>
            <a:off x="4855807" y="3405332"/>
            <a:ext cx="4234070" cy="369332"/>
          </a:xfrm>
          <a:prstGeom prst="rect">
            <a:avLst/>
          </a:prstGeom>
          <a:noFill/>
          <a:effectLst>
            <a:softEdge rad="12700"/>
          </a:effectLst>
        </p:spPr>
        <p:txBody>
          <a:bodyPr wrap="square" rtlCol="0">
            <a:spAutoFit/>
          </a:bodyPr>
          <a:lstStyle/>
          <a:p>
            <a:r>
              <a:rPr lang="en-CA" b="1" dirty="0">
                <a:latin typeface="Century Gothic" pitchFamily="34" charset="0"/>
              </a:rPr>
              <a:t>WE’RE SOCIAL!  </a:t>
            </a:r>
          </a:p>
        </p:txBody>
      </p:sp>
      <p:pic>
        <p:nvPicPr>
          <p:cNvPr id="9" name="Picture 8" descr="Image result for social media icons with transparent background">
            <a:hlinkClick r:id="rId4"/>
            <a:extLst>
              <a:ext uri="{FF2B5EF4-FFF2-40B4-BE49-F238E27FC236}">
                <a16:creationId xmlns:a16="http://schemas.microsoft.com/office/drawing/2014/main" id="{619D3EB4-8428-FD4A-9103-8627A0164475}"/>
              </a:ext>
            </a:extLst>
          </p:cNvPr>
          <p:cNvPicPr>
            <a:picLocks noChangeAspect="1" noChangeArrowheads="1"/>
          </p:cNvPicPr>
          <p:nvPr/>
        </p:nvPicPr>
        <p:blipFill>
          <a:blip r:embed="rId5" cstate="print"/>
          <a:srcRect/>
          <a:stretch>
            <a:fillRect/>
          </a:stretch>
        </p:blipFill>
        <p:spPr bwMode="auto">
          <a:xfrm>
            <a:off x="4102499" y="4495801"/>
            <a:ext cx="415635" cy="380999"/>
          </a:xfrm>
          <a:prstGeom prst="rect">
            <a:avLst/>
          </a:prstGeom>
          <a:noFill/>
        </p:spPr>
      </p:pic>
      <p:sp>
        <p:nvSpPr>
          <p:cNvPr id="10" name="Subtitle 2">
            <a:extLst>
              <a:ext uri="{FF2B5EF4-FFF2-40B4-BE49-F238E27FC236}">
                <a16:creationId xmlns:a16="http://schemas.microsoft.com/office/drawing/2014/main" id="{3511049B-C409-5142-A814-FAC097513639}"/>
              </a:ext>
            </a:extLst>
          </p:cNvPr>
          <p:cNvSpPr txBox="1">
            <a:spLocks/>
          </p:cNvSpPr>
          <p:nvPr/>
        </p:nvSpPr>
        <p:spPr>
          <a:xfrm>
            <a:off x="4864499" y="4191000"/>
            <a:ext cx="3500420" cy="559296"/>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CA" b="1" i="0" u="none" strike="noStrike" kern="1200" cap="none" spc="0" normalizeH="0" baseline="0" noProof="0" dirty="0">
                <a:ln>
                  <a:noFill/>
                </a:ln>
                <a:solidFill>
                  <a:schemeClr val="tx1"/>
                </a:solidFill>
                <a:effectLst/>
                <a:uLnTx/>
                <a:uFillTx/>
                <a:latin typeface="Century Gothic" pitchFamily="34" charset="0"/>
                <a:ea typeface="+mn-ea"/>
                <a:cs typeface="+mn-cs"/>
              </a:rPr>
              <a:t>@BGHC_News</a:t>
            </a:r>
          </a:p>
        </p:txBody>
      </p:sp>
      <p:sp>
        <p:nvSpPr>
          <p:cNvPr id="12" name="Subtitle 2">
            <a:extLst>
              <a:ext uri="{FF2B5EF4-FFF2-40B4-BE49-F238E27FC236}">
                <a16:creationId xmlns:a16="http://schemas.microsoft.com/office/drawing/2014/main" id="{7D318064-DDB5-FA45-A13D-BC2C34B1103D}"/>
              </a:ext>
            </a:extLst>
          </p:cNvPr>
          <p:cNvSpPr txBox="1">
            <a:spLocks/>
          </p:cNvSpPr>
          <p:nvPr/>
        </p:nvSpPr>
        <p:spPr>
          <a:xfrm>
            <a:off x="4901371" y="4575600"/>
            <a:ext cx="3500420" cy="559296"/>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CA" sz="1600" b="1" i="0" u="none" strike="noStrike" kern="1200" cap="none" spc="0" normalizeH="0" baseline="0" noProof="0" dirty="0">
                <a:ln>
                  <a:noFill/>
                </a:ln>
                <a:solidFill>
                  <a:schemeClr val="tx1"/>
                </a:solidFill>
                <a:effectLst/>
                <a:uLnTx/>
                <a:uFillTx/>
                <a:latin typeface="Century Gothic" pitchFamily="34" charset="0"/>
                <a:ea typeface="+mn-ea"/>
                <a:cs typeface="+mn-cs"/>
              </a:rPr>
              <a:t>Burlington</a:t>
            </a:r>
            <a:r>
              <a:rPr kumimoji="0" lang="en-CA" sz="1600" b="1" i="0" u="none" strike="noStrike" kern="1200" cap="none" spc="0" normalizeH="0" noProof="0" dirty="0">
                <a:ln>
                  <a:noFill/>
                </a:ln>
                <a:solidFill>
                  <a:schemeClr val="tx1"/>
                </a:solidFill>
                <a:effectLst/>
                <a:uLnTx/>
                <a:uFillTx/>
                <a:latin typeface="Century Gothic" pitchFamily="34" charset="0"/>
                <a:ea typeface="+mn-ea"/>
                <a:cs typeface="+mn-cs"/>
              </a:rPr>
              <a:t> Girls Hockey Club</a:t>
            </a:r>
            <a:endParaRPr kumimoji="0" lang="en-CA" sz="1600" b="1" i="0" u="none" strike="noStrike" kern="1200" cap="none" spc="0" normalizeH="0" baseline="0" noProof="0" dirty="0">
              <a:ln>
                <a:noFill/>
              </a:ln>
              <a:solidFill>
                <a:schemeClr val="tx1"/>
              </a:solidFill>
              <a:effectLst/>
              <a:uLnTx/>
              <a:uFillTx/>
              <a:latin typeface="Century Gothic" pitchFamily="34" charset="0"/>
              <a:ea typeface="+mn-ea"/>
              <a:cs typeface="+mn-cs"/>
            </a:endParaRPr>
          </a:p>
        </p:txBody>
      </p:sp>
      <p:pic>
        <p:nvPicPr>
          <p:cNvPr id="13" name="Picture 8" descr="Image result for social media icons with transparent background">
            <a:hlinkClick r:id="rId4"/>
            <a:extLst>
              <a:ext uri="{FF2B5EF4-FFF2-40B4-BE49-F238E27FC236}">
                <a16:creationId xmlns:a16="http://schemas.microsoft.com/office/drawing/2014/main" id="{793051D9-C686-D84F-9E20-0323380003E3}"/>
              </a:ext>
            </a:extLst>
          </p:cNvPr>
          <p:cNvPicPr>
            <a:picLocks noChangeAspect="1" noChangeArrowheads="1"/>
          </p:cNvPicPr>
          <p:nvPr/>
        </p:nvPicPr>
        <p:blipFill>
          <a:blip r:embed="rId6" cstate="print"/>
          <a:srcRect/>
          <a:stretch>
            <a:fillRect/>
          </a:stretch>
        </p:blipFill>
        <p:spPr bwMode="auto">
          <a:xfrm>
            <a:off x="4161491" y="3733800"/>
            <a:ext cx="381000" cy="381000"/>
          </a:xfrm>
          <a:prstGeom prst="rect">
            <a:avLst/>
          </a:prstGeom>
          <a:noFill/>
        </p:spPr>
      </p:pic>
      <p:pic>
        <p:nvPicPr>
          <p:cNvPr id="14" name="Picture 8" descr="Image result for social media icons with transparent background">
            <a:hlinkClick r:id="rId4"/>
            <a:extLst>
              <a:ext uri="{FF2B5EF4-FFF2-40B4-BE49-F238E27FC236}">
                <a16:creationId xmlns:a16="http://schemas.microsoft.com/office/drawing/2014/main" id="{3A0261DF-F41D-4541-A19E-D6868B8DC339}"/>
              </a:ext>
            </a:extLst>
          </p:cNvPr>
          <p:cNvPicPr>
            <a:picLocks noChangeAspect="1" noChangeArrowheads="1"/>
          </p:cNvPicPr>
          <p:nvPr/>
        </p:nvPicPr>
        <p:blipFill>
          <a:blip r:embed="rId7" cstate="print"/>
          <a:srcRect/>
          <a:stretch>
            <a:fillRect/>
          </a:stretch>
        </p:blipFill>
        <p:spPr bwMode="auto">
          <a:xfrm>
            <a:off x="4163727" y="4114800"/>
            <a:ext cx="415636" cy="381000"/>
          </a:xfrm>
          <a:prstGeom prst="rect">
            <a:avLst/>
          </a:prstGeom>
          <a:noFill/>
        </p:spPr>
      </p:pic>
      <p:pic>
        <p:nvPicPr>
          <p:cNvPr id="15" name="Picture 10" descr="Image result for website icon with transparent background">
            <a:hlinkClick r:id="rId8"/>
            <a:extLst>
              <a:ext uri="{FF2B5EF4-FFF2-40B4-BE49-F238E27FC236}">
                <a16:creationId xmlns:a16="http://schemas.microsoft.com/office/drawing/2014/main" id="{6ECCB4FB-2AE3-6848-9A4F-2E75E06FC096}"/>
              </a:ext>
            </a:extLst>
          </p:cNvPr>
          <p:cNvPicPr>
            <a:picLocks noChangeAspect="1" noChangeArrowheads="1"/>
          </p:cNvPicPr>
          <p:nvPr/>
        </p:nvPicPr>
        <p:blipFill>
          <a:blip r:embed="rId9" cstate="print"/>
          <a:srcRect/>
          <a:stretch>
            <a:fillRect/>
          </a:stretch>
        </p:blipFill>
        <p:spPr bwMode="auto">
          <a:xfrm>
            <a:off x="4178698" y="4923504"/>
            <a:ext cx="351505" cy="373661"/>
          </a:xfrm>
          <a:prstGeom prst="rect">
            <a:avLst/>
          </a:prstGeom>
          <a:noFill/>
        </p:spPr>
      </p:pic>
      <p:sp>
        <p:nvSpPr>
          <p:cNvPr id="16" name="Subtitle 2">
            <a:extLst>
              <a:ext uri="{FF2B5EF4-FFF2-40B4-BE49-F238E27FC236}">
                <a16:creationId xmlns:a16="http://schemas.microsoft.com/office/drawing/2014/main" id="{6ED0106B-C867-AC45-9B0C-08091D7B858A}"/>
              </a:ext>
            </a:extLst>
          </p:cNvPr>
          <p:cNvSpPr txBox="1">
            <a:spLocks/>
          </p:cNvSpPr>
          <p:nvPr/>
        </p:nvSpPr>
        <p:spPr>
          <a:xfrm>
            <a:off x="4908747" y="4906296"/>
            <a:ext cx="3500420" cy="1212116"/>
          </a:xfrm>
          <a:prstGeom prst="rect">
            <a:avLst/>
          </a:prstGeom>
        </p:spPr>
        <p:txBody>
          <a:bodyPr vert="horz" lIns="91440" tIns="45720" rIns="91440" bIns="45720" rtlCol="0">
            <a:normAutofit fontScale="92500" lnSpcReduction="2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CA" sz="1600" b="1" dirty="0">
                <a:latin typeface="Century Gothic" pitchFamily="34" charset="0"/>
              </a:rPr>
              <a:t>b</a:t>
            </a:r>
            <a:r>
              <a:rPr kumimoji="0" lang="en-CA" sz="1600" b="1" i="0" u="none" strike="noStrike" kern="1200" cap="none" spc="0" normalizeH="0" baseline="0" noProof="0" dirty="0">
                <a:ln>
                  <a:noFill/>
                </a:ln>
                <a:solidFill>
                  <a:schemeClr val="tx1"/>
                </a:solidFill>
                <a:effectLst/>
                <a:uLnTx/>
                <a:uFillTx/>
                <a:latin typeface="Century Gothic" pitchFamily="34" charset="0"/>
                <a:ea typeface="+mn-ea"/>
                <a:cs typeface="+mn-cs"/>
              </a:rPr>
              <a:t>ghc.ca</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lang="en-CA" sz="1600" b="1" dirty="0">
              <a:latin typeface="Century Gothic" pitchFamily="34"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1600" b="1" i="0" u="none" strike="noStrike" kern="1200" cap="none" spc="0" normalizeH="0" baseline="0" noProof="0" dirty="0">
              <a:ln>
                <a:noFill/>
              </a:ln>
              <a:solidFill>
                <a:schemeClr val="tx1"/>
              </a:solidFill>
              <a:effectLst/>
              <a:uLnTx/>
              <a:uFillTx/>
              <a:latin typeface="Century Gothic" pitchFamily="34" charset="0"/>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CA" sz="1600" b="1" noProof="0">
                <a:latin typeface="Century Gothic" pitchFamily="34" charset="0"/>
              </a:rPr>
              <a:t>Send photos &amp; video to Jenn </a:t>
            </a:r>
            <a:r>
              <a:rPr lang="en-CA" sz="1600" b="1" noProof="0">
                <a:latin typeface="Century Gothic" pitchFamily="34" charset="0"/>
                <a:hlinkClick r:id="rId10"/>
              </a:rPr>
              <a:t>communications@bghc.ca</a:t>
            </a:r>
            <a:endParaRPr lang="en-CA" sz="1600" b="1" noProof="0" dirty="0">
              <a:latin typeface="Century Gothic" pitchFamily="34"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1600" b="1" i="0" u="none" strike="noStrike" kern="1200" cap="none" spc="0" normalizeH="0" baseline="0" dirty="0">
              <a:ln>
                <a:noFill/>
              </a:ln>
              <a:solidFill>
                <a:schemeClr val="tx1"/>
              </a:solidFill>
              <a:effectLst/>
              <a:uLnTx/>
              <a:uFillTx/>
              <a:latin typeface="Century Gothic" pitchFamily="34" charset="0"/>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1600" b="1" i="0" u="none" strike="noStrike" kern="1200" cap="none" spc="0" normalizeH="0" baseline="0" noProof="0" dirty="0">
              <a:ln>
                <a:noFill/>
              </a:ln>
              <a:solidFill>
                <a:schemeClr val="tx1"/>
              </a:solidFill>
              <a:effectLst/>
              <a:uLnTx/>
              <a:uFillTx/>
              <a:latin typeface="Century Gothic" pitchFamily="34" charset="0"/>
              <a:ea typeface="+mn-ea"/>
              <a:cs typeface="+mn-cs"/>
            </a:endParaRPr>
          </a:p>
        </p:txBody>
      </p:sp>
      <p:sp>
        <p:nvSpPr>
          <p:cNvPr id="17" name="TextBox 16">
            <a:extLst>
              <a:ext uri="{FF2B5EF4-FFF2-40B4-BE49-F238E27FC236}">
                <a16:creationId xmlns:a16="http://schemas.microsoft.com/office/drawing/2014/main" id="{BB26F412-C815-3443-87BE-1340165F9947}"/>
              </a:ext>
            </a:extLst>
          </p:cNvPr>
          <p:cNvSpPr txBox="1"/>
          <p:nvPr/>
        </p:nvSpPr>
        <p:spPr>
          <a:xfrm>
            <a:off x="3798242" y="423706"/>
            <a:ext cx="7239867" cy="461665"/>
          </a:xfrm>
          <a:prstGeom prst="rect">
            <a:avLst/>
          </a:prstGeom>
          <a:noFill/>
        </p:spPr>
        <p:txBody>
          <a:bodyPr wrap="none" rtlCol="0">
            <a:spAutoFit/>
          </a:bodyPr>
          <a:lstStyle/>
          <a:p>
            <a:r>
              <a:rPr lang="en-US" sz="2400" b="1" dirty="0">
                <a:solidFill>
                  <a:schemeClr val="accent1">
                    <a:lumMod val="50000"/>
                  </a:schemeClr>
                </a:solidFill>
                <a:latin typeface="Trebuchet MS" panose="020B0703020202090204" pitchFamily="34" charset="0"/>
              </a:rPr>
              <a:t>Jenn Wager – Director, Communications &amp; Events</a:t>
            </a:r>
          </a:p>
        </p:txBody>
      </p:sp>
    </p:spTree>
    <p:extLst>
      <p:ext uri="{BB962C8B-B14F-4D97-AF65-F5344CB8AC3E}">
        <p14:creationId xmlns:p14="http://schemas.microsoft.com/office/powerpoint/2010/main" val="638787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93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Burlington Barracudas Logo.jpg">
            <a:extLst>
              <a:ext uri="{FF2B5EF4-FFF2-40B4-BE49-F238E27FC236}">
                <a16:creationId xmlns:a16="http://schemas.microsoft.com/office/drawing/2014/main" id="{2D888DBE-5512-AD4B-B27F-E75FD5E5DE4A}"/>
              </a:ext>
            </a:extLst>
          </p:cNvPr>
          <p:cNvPicPr>
            <a:picLocks noChangeAspect="1"/>
          </p:cNvPicPr>
          <p:nvPr/>
        </p:nvPicPr>
        <p:blipFill>
          <a:blip r:embed="rId2" cstate="print">
            <a:alphaModFix amt="58000"/>
          </a:blip>
          <a:stretch>
            <a:fillRect/>
          </a:stretch>
        </p:blipFill>
        <p:spPr>
          <a:xfrm>
            <a:off x="10624457" y="5400895"/>
            <a:ext cx="1328230" cy="1215331"/>
          </a:xfrm>
          <a:prstGeom prst="rect">
            <a:avLst/>
          </a:prstGeom>
        </p:spPr>
      </p:pic>
      <p:sp>
        <p:nvSpPr>
          <p:cNvPr id="6" name="Content Placeholder 3">
            <a:extLst>
              <a:ext uri="{FF2B5EF4-FFF2-40B4-BE49-F238E27FC236}">
                <a16:creationId xmlns:a16="http://schemas.microsoft.com/office/drawing/2014/main" id="{F0BF7993-E308-C84E-A949-AB8DEA341DC3}"/>
              </a:ext>
            </a:extLst>
          </p:cNvPr>
          <p:cNvSpPr>
            <a:spLocks noGrp="1"/>
          </p:cNvSpPr>
          <p:nvPr>
            <p:ph idx="1"/>
          </p:nvPr>
        </p:nvSpPr>
        <p:spPr>
          <a:xfrm>
            <a:off x="3506993" y="1926633"/>
            <a:ext cx="5410071" cy="4515354"/>
          </a:xfrm>
        </p:spPr>
        <p:txBody>
          <a:bodyPr>
            <a:noAutofit/>
          </a:bodyPr>
          <a:lstStyle/>
          <a:p>
            <a:pPr marL="0" indent="0">
              <a:buNone/>
            </a:pPr>
            <a:r>
              <a:rPr lang="en-CA" sz="1600" dirty="0">
                <a:solidFill>
                  <a:schemeClr val="accent1">
                    <a:lumMod val="50000"/>
                  </a:schemeClr>
                </a:solidFill>
                <a:latin typeface="Trebuchet MS" panose="020B0703020202090204" pitchFamily="34" charset="0"/>
              </a:rPr>
              <a:t>The Gift of Giving Back is making real differences in the lives of those less fortunate in our community. Since 2005, our organization has accumulated over 3.4 million pounds of food since inception, with a direct local community benefit of over $8.6 million. The event supports, educates and empowers more than 2,000 young male and female hockey athletes and high school students to give back to our local community.</a:t>
            </a:r>
          </a:p>
          <a:p>
            <a:pPr>
              <a:lnSpc>
                <a:spcPct val="100000"/>
              </a:lnSpc>
              <a:spcBef>
                <a:spcPts val="0"/>
              </a:spcBef>
              <a:spcAft>
                <a:spcPts val="0"/>
              </a:spcAft>
            </a:pPr>
            <a:endParaRPr lang="en-CA" sz="1400" b="1" u="sng" dirty="0">
              <a:solidFill>
                <a:schemeClr val="accent1">
                  <a:lumMod val="50000"/>
                </a:schemeClr>
              </a:solidFill>
              <a:latin typeface="Trebuchet MS" panose="020B0703020202090204" pitchFamily="34" charset="0"/>
            </a:endParaRPr>
          </a:p>
          <a:p>
            <a:pPr marL="0" indent="0">
              <a:lnSpc>
                <a:spcPct val="100000"/>
              </a:lnSpc>
              <a:spcBef>
                <a:spcPts val="0"/>
              </a:spcBef>
              <a:spcAft>
                <a:spcPts val="0"/>
              </a:spcAft>
              <a:buNone/>
            </a:pPr>
            <a:r>
              <a:rPr lang="en-CA" sz="1600" dirty="0">
                <a:solidFill>
                  <a:schemeClr val="accent1">
                    <a:lumMod val="50000"/>
                  </a:schemeClr>
                </a:solidFill>
                <a:latin typeface="Trebuchet MS" panose="020B0703020202090204" pitchFamily="34" charset="0"/>
              </a:rPr>
              <a:t>Date: </a:t>
            </a:r>
            <a:r>
              <a:rPr lang="en-CA" sz="1600" b="1" dirty="0">
                <a:solidFill>
                  <a:schemeClr val="accent2">
                    <a:lumMod val="75000"/>
                  </a:schemeClr>
                </a:solidFill>
                <a:latin typeface="Trebuchet MS" panose="020B0703020202090204" pitchFamily="34" charset="0"/>
              </a:rPr>
              <a:t>TBA</a:t>
            </a:r>
          </a:p>
          <a:p>
            <a:pPr marL="0" indent="0">
              <a:lnSpc>
                <a:spcPct val="100000"/>
              </a:lnSpc>
              <a:spcBef>
                <a:spcPts val="0"/>
              </a:spcBef>
              <a:spcAft>
                <a:spcPts val="0"/>
              </a:spcAft>
              <a:buNone/>
            </a:pPr>
            <a:r>
              <a:rPr lang="en-CA" sz="1600" dirty="0">
                <a:solidFill>
                  <a:schemeClr val="accent1">
                    <a:lumMod val="50000"/>
                  </a:schemeClr>
                </a:solidFill>
                <a:latin typeface="Trebuchet MS" panose="020B0703020202090204" pitchFamily="34" charset="0"/>
              </a:rPr>
              <a:t>Where: </a:t>
            </a:r>
            <a:r>
              <a:rPr lang="en-CA" sz="1600" b="1" dirty="0">
                <a:solidFill>
                  <a:schemeClr val="accent2">
                    <a:lumMod val="75000"/>
                  </a:schemeClr>
                </a:solidFill>
                <a:latin typeface="Trebuchet MS" panose="020B0703020202090204" pitchFamily="34" charset="0"/>
              </a:rPr>
              <a:t>TBA</a:t>
            </a:r>
          </a:p>
          <a:p>
            <a:pPr marL="0" indent="0">
              <a:lnSpc>
                <a:spcPct val="100000"/>
              </a:lnSpc>
              <a:spcBef>
                <a:spcPts val="0"/>
              </a:spcBef>
              <a:spcAft>
                <a:spcPts val="0"/>
              </a:spcAft>
              <a:buNone/>
            </a:pPr>
            <a:endParaRPr lang="en-CA" sz="1600" b="1" dirty="0">
              <a:solidFill>
                <a:schemeClr val="accent1">
                  <a:lumMod val="50000"/>
                </a:schemeClr>
              </a:solidFill>
              <a:latin typeface="Trebuchet MS" panose="020B0703020202090204" pitchFamily="34" charset="0"/>
            </a:endParaRPr>
          </a:p>
          <a:p>
            <a:pPr marL="0" indent="0">
              <a:lnSpc>
                <a:spcPct val="100000"/>
              </a:lnSpc>
              <a:spcBef>
                <a:spcPts val="0"/>
              </a:spcBef>
              <a:spcAft>
                <a:spcPts val="0"/>
              </a:spcAft>
              <a:buNone/>
            </a:pPr>
            <a:r>
              <a:rPr lang="en-CA" sz="1600" b="1" dirty="0">
                <a:solidFill>
                  <a:schemeClr val="accent2">
                    <a:lumMod val="75000"/>
                  </a:schemeClr>
                </a:solidFill>
                <a:latin typeface="Trebuchet MS" panose="020B0703020202090204" pitchFamily="34" charset="0"/>
              </a:rPr>
              <a:t>Each team needs a "Food Drive Captain" to coordinate food collection efforts! </a:t>
            </a:r>
            <a:endParaRPr lang="en-CA" sz="1600" b="1" u="sng" dirty="0">
              <a:solidFill>
                <a:schemeClr val="accent2">
                  <a:lumMod val="75000"/>
                </a:schemeClr>
              </a:solidFill>
              <a:latin typeface="Trebuchet MS" panose="020B0703020202090204" pitchFamily="34" charset="0"/>
            </a:endParaRPr>
          </a:p>
          <a:p>
            <a:pPr marL="0" indent="0">
              <a:lnSpc>
                <a:spcPct val="100000"/>
              </a:lnSpc>
              <a:spcBef>
                <a:spcPts val="0"/>
              </a:spcBef>
              <a:spcAft>
                <a:spcPts val="0"/>
              </a:spcAft>
              <a:buNone/>
            </a:pPr>
            <a:endParaRPr lang="en-CA" sz="1400" b="1" u="sng" dirty="0">
              <a:latin typeface="Trebuchet MS" panose="020B0703020202090204" pitchFamily="34" charset="0"/>
            </a:endParaRPr>
          </a:p>
          <a:p>
            <a:pPr marL="0" indent="0">
              <a:buNone/>
            </a:pPr>
            <a:r>
              <a:rPr lang="en-CA" sz="1400" dirty="0">
                <a:solidFill>
                  <a:schemeClr val="accent1">
                    <a:lumMod val="50000"/>
                  </a:schemeClr>
                </a:solidFill>
                <a:latin typeface="Trebuchet MS" panose="020B0703020202090204" pitchFamily="34" charset="0"/>
              </a:rPr>
              <a:t>Info</a:t>
            </a:r>
            <a:r>
              <a:rPr lang="en-CA" sz="1400" b="1" dirty="0">
                <a:solidFill>
                  <a:schemeClr val="accent1">
                    <a:lumMod val="50000"/>
                  </a:schemeClr>
                </a:solidFill>
                <a:latin typeface="Trebuchet MS" panose="020B0703020202090204" pitchFamily="34" charset="0"/>
              </a:rPr>
              <a:t> - </a:t>
            </a:r>
            <a:r>
              <a:rPr lang="en-CA" sz="1400" dirty="0">
                <a:latin typeface="Trebuchet MS" panose="020B0703020202090204" pitchFamily="34" charset="0"/>
                <a:hlinkClick r:id="rId3"/>
              </a:rPr>
              <a:t>inquiries@giftofgivingback.ca</a:t>
            </a:r>
            <a:endParaRPr lang="en-CA" sz="1400" dirty="0">
              <a:latin typeface="Trebuchet MS" panose="020B0703020202090204" pitchFamily="34" charset="0"/>
              <a:hlinkClick r:id="rId4"/>
            </a:endParaRPr>
          </a:p>
          <a:p>
            <a:pPr marL="0" indent="0">
              <a:buNone/>
            </a:pPr>
            <a:r>
              <a:rPr lang="en-CA" sz="1400" dirty="0">
                <a:latin typeface="Trebuchet MS" panose="020B0703020202090204" pitchFamily="34" charset="0"/>
                <a:hlinkClick r:id="rId4"/>
              </a:rPr>
              <a:t>https://giftofgivingback.ca/who-we-are/burlington/</a:t>
            </a:r>
            <a:endParaRPr lang="en-CA" sz="1400" dirty="0">
              <a:latin typeface="Trebuchet MS" panose="020B0703020202090204" pitchFamily="34" charset="0"/>
            </a:endParaRPr>
          </a:p>
          <a:p>
            <a:pPr marL="0" indent="0">
              <a:lnSpc>
                <a:spcPct val="100000"/>
              </a:lnSpc>
              <a:spcBef>
                <a:spcPts val="0"/>
              </a:spcBef>
              <a:spcAft>
                <a:spcPts val="0"/>
              </a:spcAft>
              <a:buNone/>
            </a:pPr>
            <a:endParaRPr lang="en-CA" sz="1400" dirty="0">
              <a:latin typeface="Trebuchet MS" panose="020B0703020202090204" pitchFamily="34" charset="0"/>
            </a:endParaRPr>
          </a:p>
          <a:p>
            <a:endParaRPr lang="en-CA" sz="1400" dirty="0">
              <a:latin typeface="Trebuchet MS" panose="020B0703020202090204" pitchFamily="34" charset="0"/>
            </a:endParaRPr>
          </a:p>
        </p:txBody>
      </p:sp>
      <p:pic>
        <p:nvPicPr>
          <p:cNvPr id="7" name="Picture 6" descr="IMG_4396.JPG">
            <a:extLst>
              <a:ext uri="{FF2B5EF4-FFF2-40B4-BE49-F238E27FC236}">
                <a16:creationId xmlns:a16="http://schemas.microsoft.com/office/drawing/2014/main" id="{B55D951B-DBDB-D84B-B914-960A7158C57E}"/>
              </a:ext>
            </a:extLst>
          </p:cNvPr>
          <p:cNvPicPr>
            <a:picLocks noChangeAspect="1"/>
          </p:cNvPicPr>
          <p:nvPr/>
        </p:nvPicPr>
        <p:blipFill>
          <a:blip r:embed="rId5" cstate="print"/>
          <a:stretch>
            <a:fillRect/>
          </a:stretch>
        </p:blipFill>
        <p:spPr>
          <a:xfrm>
            <a:off x="8969641" y="2863804"/>
            <a:ext cx="2687925" cy="2015944"/>
          </a:xfrm>
          <a:prstGeom prst="rect">
            <a:avLst/>
          </a:prstGeom>
        </p:spPr>
      </p:pic>
      <p:pic>
        <p:nvPicPr>
          <p:cNvPr id="8" name="Picture 7" descr="Resized_20161102_205915.jpeg">
            <a:extLst>
              <a:ext uri="{FF2B5EF4-FFF2-40B4-BE49-F238E27FC236}">
                <a16:creationId xmlns:a16="http://schemas.microsoft.com/office/drawing/2014/main" id="{4CFCF068-BC10-7541-B980-3D698BB39703}"/>
              </a:ext>
            </a:extLst>
          </p:cNvPr>
          <p:cNvPicPr>
            <a:picLocks noChangeAspect="1"/>
          </p:cNvPicPr>
          <p:nvPr/>
        </p:nvPicPr>
        <p:blipFill>
          <a:blip r:embed="rId6" cstate="print"/>
          <a:srcRect/>
          <a:stretch>
            <a:fillRect/>
          </a:stretch>
        </p:blipFill>
        <p:spPr>
          <a:xfrm>
            <a:off x="8987847" y="693109"/>
            <a:ext cx="2685533" cy="1902810"/>
          </a:xfrm>
          <a:prstGeom prst="rect">
            <a:avLst/>
          </a:prstGeom>
        </p:spPr>
      </p:pic>
      <p:pic>
        <p:nvPicPr>
          <p:cNvPr id="10" name="Picture 9" descr="The Gift of Giving Back Logo.jpg">
            <a:extLst>
              <a:ext uri="{FF2B5EF4-FFF2-40B4-BE49-F238E27FC236}">
                <a16:creationId xmlns:a16="http://schemas.microsoft.com/office/drawing/2014/main" id="{6D45417B-15A6-D24A-A416-F1B32E754F93}"/>
              </a:ext>
            </a:extLst>
          </p:cNvPr>
          <p:cNvPicPr/>
          <p:nvPr/>
        </p:nvPicPr>
        <p:blipFill>
          <a:blip r:embed="rId7" cstate="print"/>
          <a:srcRect t="8088" b="10294"/>
          <a:stretch>
            <a:fillRect/>
          </a:stretch>
        </p:blipFill>
        <p:spPr>
          <a:xfrm>
            <a:off x="4953324" y="434249"/>
            <a:ext cx="2285352" cy="1235337"/>
          </a:xfrm>
          <a:prstGeom prst="rect">
            <a:avLst/>
          </a:prstGeom>
        </p:spPr>
      </p:pic>
      <p:sp>
        <p:nvSpPr>
          <p:cNvPr id="2" name="Title 1">
            <a:extLst>
              <a:ext uri="{FF2B5EF4-FFF2-40B4-BE49-F238E27FC236}">
                <a16:creationId xmlns:a16="http://schemas.microsoft.com/office/drawing/2014/main" id="{7EF1069C-8C95-EE4E-B1B0-BEF18F6B7AFE}"/>
              </a:ext>
            </a:extLst>
          </p:cNvPr>
          <p:cNvSpPr>
            <a:spLocks noGrp="1"/>
          </p:cNvSpPr>
          <p:nvPr>
            <p:ph type="title"/>
          </p:nvPr>
        </p:nvSpPr>
        <p:spPr>
          <a:xfrm>
            <a:off x="637380" y="434249"/>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Community</a:t>
            </a:r>
            <a:endParaRPr lang="en-US" sz="2600" kern="1200" dirty="0">
              <a:solidFill>
                <a:schemeClr val="bg1"/>
              </a:solidFill>
            </a:endParaRPr>
          </a:p>
        </p:txBody>
      </p:sp>
    </p:spTree>
    <p:extLst>
      <p:ext uri="{BB962C8B-B14F-4D97-AF65-F5344CB8AC3E}">
        <p14:creationId xmlns:p14="http://schemas.microsoft.com/office/powerpoint/2010/main" val="2530985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93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F1069C-8C95-EE4E-B1B0-BEF18F6B7AFE}"/>
              </a:ext>
            </a:extLst>
          </p:cNvPr>
          <p:cNvSpPr>
            <a:spLocks noGrp="1"/>
          </p:cNvSpPr>
          <p:nvPr>
            <p:ph type="title"/>
          </p:nvPr>
        </p:nvSpPr>
        <p:spPr>
          <a:xfrm>
            <a:off x="637380" y="434249"/>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Thank You</a:t>
            </a:r>
          </a:p>
        </p:txBody>
      </p:sp>
      <p:pic>
        <p:nvPicPr>
          <p:cNvPr id="11" name="Picture 10" descr="Burlington Barracudas Logo.jpg">
            <a:extLst>
              <a:ext uri="{FF2B5EF4-FFF2-40B4-BE49-F238E27FC236}">
                <a16:creationId xmlns:a16="http://schemas.microsoft.com/office/drawing/2014/main" id="{2D888DBE-5512-AD4B-B27F-E75FD5E5DE4A}"/>
              </a:ext>
            </a:extLst>
          </p:cNvPr>
          <p:cNvPicPr>
            <a:picLocks noChangeAspect="1"/>
          </p:cNvPicPr>
          <p:nvPr/>
        </p:nvPicPr>
        <p:blipFill>
          <a:blip r:embed="rId2" cstate="print">
            <a:alphaModFix amt="58000"/>
          </a:blip>
          <a:stretch>
            <a:fillRect/>
          </a:stretch>
        </p:blipFill>
        <p:spPr>
          <a:xfrm>
            <a:off x="10624457" y="5400895"/>
            <a:ext cx="1328230" cy="1215331"/>
          </a:xfrm>
          <a:prstGeom prst="rect">
            <a:avLst/>
          </a:prstGeom>
        </p:spPr>
      </p:pic>
      <p:pic>
        <p:nvPicPr>
          <p:cNvPr id="6" name="Picture 4" descr="https://scontent-ord1-1.xx.fbcdn.net/hphotos-xlf1/v/t1.0-9/11990664_1007049462686313_684178927481165091_n.jpg?oh=23a48a8281bfa7c4072e639534355d95&amp;oe=56686AB4">
            <a:extLst>
              <a:ext uri="{FF2B5EF4-FFF2-40B4-BE49-F238E27FC236}">
                <a16:creationId xmlns:a16="http://schemas.microsoft.com/office/drawing/2014/main" id="{E293C17D-E29B-DA4C-8154-D0C2A54C112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4221"/>
          <a:stretch/>
        </p:blipFill>
        <p:spPr bwMode="auto">
          <a:xfrm>
            <a:off x="7199007" y="1788886"/>
            <a:ext cx="4368799" cy="2810658"/>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descr="https://scontent-ord1-1.xx.fbcdn.net/hphotos-xfa1/t31.0-8/11134028_922957984428795_3811725917191239300_o.jpg">
            <a:extLst>
              <a:ext uri="{FF2B5EF4-FFF2-40B4-BE49-F238E27FC236}">
                <a16:creationId xmlns:a16="http://schemas.microsoft.com/office/drawing/2014/main" id="{6DF2B18A-05A1-4C45-AF57-FAA3550F879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865969" y="3197902"/>
            <a:ext cx="4236809" cy="281065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a:extLst>
              <a:ext uri="{FF2B5EF4-FFF2-40B4-BE49-F238E27FC236}">
                <a16:creationId xmlns:a16="http://schemas.microsoft.com/office/drawing/2014/main" id="{68371EFA-003D-DE46-AD19-C81C5F4D62D4}"/>
              </a:ext>
            </a:extLst>
          </p:cNvPr>
          <p:cNvSpPr/>
          <p:nvPr/>
        </p:nvSpPr>
        <p:spPr>
          <a:xfrm>
            <a:off x="3624292" y="306545"/>
            <a:ext cx="7930328" cy="1200329"/>
          </a:xfrm>
          <a:prstGeom prst="rect">
            <a:avLst/>
          </a:prstGeom>
        </p:spPr>
        <p:txBody>
          <a:bodyPr wrap="square">
            <a:spAutoFit/>
          </a:bodyPr>
          <a:lstStyle/>
          <a:p>
            <a:r>
              <a:rPr lang="en-CA" sz="2400" b="1" i="1" dirty="0">
                <a:solidFill>
                  <a:schemeClr val="accent1">
                    <a:lumMod val="50000"/>
                  </a:schemeClr>
                </a:solidFill>
                <a:effectLst/>
                <a:latin typeface="Trebuchet MS" panose="020B0703020202090204" pitchFamily="34" charset="0"/>
              </a:rPr>
              <a:t>James  “You make a living by what you get. You make a life by what you give.”</a:t>
            </a:r>
            <a:br>
              <a:rPr lang="en-CA" sz="2400" b="1" i="1" dirty="0">
                <a:solidFill>
                  <a:schemeClr val="accent1">
                    <a:lumMod val="50000"/>
                  </a:schemeClr>
                </a:solidFill>
                <a:effectLst/>
                <a:latin typeface="Trebuchet MS" panose="020B0703020202090204" pitchFamily="34" charset="0"/>
              </a:rPr>
            </a:br>
            <a:r>
              <a:rPr lang="en-CA" sz="2400" b="1" i="0" dirty="0">
                <a:solidFill>
                  <a:schemeClr val="accent1">
                    <a:lumMod val="50000"/>
                  </a:schemeClr>
                </a:solidFill>
                <a:effectLst/>
                <a:latin typeface="Trebuchet MS" panose="020B0703020202090204" pitchFamily="34" charset="0"/>
              </a:rPr>
              <a:t>~Winston Churchill</a:t>
            </a:r>
            <a:endParaRPr lang="en-US" sz="2400" b="1" dirty="0">
              <a:solidFill>
                <a:schemeClr val="accent1">
                  <a:lumMod val="50000"/>
                </a:schemeClr>
              </a:solidFill>
              <a:latin typeface="Trebuchet MS" panose="020B0703020202090204" pitchFamily="34" charset="0"/>
            </a:endParaRPr>
          </a:p>
        </p:txBody>
      </p:sp>
    </p:spTree>
    <p:extLst>
      <p:ext uri="{BB962C8B-B14F-4D97-AF65-F5344CB8AC3E}">
        <p14:creationId xmlns:p14="http://schemas.microsoft.com/office/powerpoint/2010/main" val="2548054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93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F1069C-8C95-EE4E-B1B0-BEF18F6B7AFE}"/>
              </a:ext>
            </a:extLst>
          </p:cNvPr>
          <p:cNvSpPr>
            <a:spLocks noGrp="1"/>
          </p:cNvSpPr>
          <p:nvPr>
            <p:ph type="title"/>
          </p:nvPr>
        </p:nvSpPr>
        <p:spPr>
          <a:xfrm>
            <a:off x="637380" y="434249"/>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Key Contacts</a:t>
            </a:r>
          </a:p>
        </p:txBody>
      </p:sp>
      <p:pic>
        <p:nvPicPr>
          <p:cNvPr id="11" name="Picture 10" descr="Burlington Barracudas Logo.jpg">
            <a:extLst>
              <a:ext uri="{FF2B5EF4-FFF2-40B4-BE49-F238E27FC236}">
                <a16:creationId xmlns:a16="http://schemas.microsoft.com/office/drawing/2014/main" id="{2D888DBE-5512-AD4B-B27F-E75FD5E5DE4A}"/>
              </a:ext>
            </a:extLst>
          </p:cNvPr>
          <p:cNvPicPr>
            <a:picLocks noChangeAspect="1"/>
          </p:cNvPicPr>
          <p:nvPr/>
        </p:nvPicPr>
        <p:blipFill>
          <a:blip r:embed="rId2" cstate="print">
            <a:alphaModFix amt="58000"/>
          </a:blip>
          <a:stretch>
            <a:fillRect/>
          </a:stretch>
        </p:blipFill>
        <p:spPr>
          <a:xfrm>
            <a:off x="10624457" y="5400895"/>
            <a:ext cx="1328230" cy="1215331"/>
          </a:xfrm>
          <a:prstGeom prst="rect">
            <a:avLst/>
          </a:prstGeom>
        </p:spPr>
      </p:pic>
      <p:sp>
        <p:nvSpPr>
          <p:cNvPr id="5" name="Rectangle 4">
            <a:extLst>
              <a:ext uri="{FF2B5EF4-FFF2-40B4-BE49-F238E27FC236}">
                <a16:creationId xmlns:a16="http://schemas.microsoft.com/office/drawing/2014/main" id="{0236C3DF-12E9-A943-AE8E-7F69BEF57690}"/>
              </a:ext>
            </a:extLst>
          </p:cNvPr>
          <p:cNvSpPr/>
          <p:nvPr/>
        </p:nvSpPr>
        <p:spPr>
          <a:xfrm>
            <a:off x="3558270" y="1383902"/>
            <a:ext cx="8465193" cy="3139321"/>
          </a:xfrm>
          <a:prstGeom prst="rect">
            <a:avLst/>
          </a:prstGeom>
          <a:noFill/>
          <a:ln>
            <a:solidFill>
              <a:schemeClr val="accent2"/>
            </a:solidFill>
          </a:ln>
        </p:spPr>
        <p:txBody>
          <a:bodyPr wrap="square">
            <a:spAutoFit/>
          </a:bodyPr>
          <a:lstStyle/>
          <a:p>
            <a:pPr algn="just"/>
            <a:r>
              <a:rPr lang="en-CA" b="0" i="0" dirty="0">
                <a:solidFill>
                  <a:schemeClr val="accent1">
                    <a:lumMod val="50000"/>
                  </a:schemeClr>
                </a:solidFill>
                <a:effectLst/>
                <a:latin typeface="Trebuchet MS" panose="020B0703020202090204" pitchFamily="34" charset="0"/>
              </a:rPr>
              <a:t>General Inquiries - Directors of House League - </a:t>
            </a:r>
            <a:r>
              <a:rPr lang="en-CA" b="0" i="0" dirty="0">
                <a:solidFill>
                  <a:schemeClr val="accent2">
                    <a:lumMod val="75000"/>
                  </a:schemeClr>
                </a:solidFill>
                <a:effectLst/>
                <a:latin typeface="Trebuchet MS" panose="020B0703020202090204" pitchFamily="34" charset="0"/>
              </a:rPr>
              <a:t>Zak Lalonde and James Smith</a:t>
            </a:r>
          </a:p>
          <a:p>
            <a:pPr algn="just"/>
            <a:r>
              <a:rPr lang="en-CA" b="0" i="0" dirty="0">
                <a:solidFill>
                  <a:schemeClr val="accent1">
                    <a:lumMod val="50000"/>
                  </a:schemeClr>
                </a:solidFill>
                <a:effectLst/>
                <a:latin typeface="Trebuchet MS" panose="020B0703020202090204" pitchFamily="34" charset="0"/>
              </a:rPr>
              <a:t>Scheduling - </a:t>
            </a:r>
            <a:r>
              <a:rPr lang="en-CA" b="0" i="0" u="none" strike="noStrike" dirty="0">
                <a:solidFill>
                  <a:schemeClr val="accent2">
                    <a:lumMod val="75000"/>
                  </a:schemeClr>
                </a:solidFill>
                <a:effectLst/>
                <a:latin typeface="Trebuchet MS" panose="020B0703020202090204" pitchFamily="34" charset="0"/>
              </a:rPr>
              <a:t>Natalie Hiltz</a:t>
            </a:r>
            <a:endParaRPr lang="en-CA" b="0" i="0" dirty="0">
              <a:solidFill>
                <a:schemeClr val="accent2">
                  <a:lumMod val="75000"/>
                </a:schemeClr>
              </a:solidFill>
              <a:effectLst/>
              <a:latin typeface="Trebuchet MS" panose="020B0703020202090204" pitchFamily="34" charset="0"/>
            </a:endParaRPr>
          </a:p>
          <a:p>
            <a:pPr algn="just"/>
            <a:r>
              <a:rPr lang="en-CA" b="0" i="0" dirty="0">
                <a:solidFill>
                  <a:schemeClr val="accent1">
                    <a:lumMod val="50000"/>
                  </a:schemeClr>
                </a:solidFill>
                <a:effectLst/>
                <a:latin typeface="Trebuchet MS" panose="020B0703020202090204" pitchFamily="34" charset="0"/>
              </a:rPr>
              <a:t>Referee - </a:t>
            </a:r>
            <a:r>
              <a:rPr lang="en-CA" b="0" i="0" u="none" strike="noStrike" dirty="0">
                <a:solidFill>
                  <a:schemeClr val="accent2">
                    <a:lumMod val="75000"/>
                  </a:schemeClr>
                </a:solidFill>
                <a:effectLst/>
                <a:latin typeface="Trebuchet MS" panose="020B0703020202090204" pitchFamily="34" charset="0"/>
              </a:rPr>
              <a:t>Dave Irwin</a:t>
            </a:r>
            <a:endParaRPr lang="en-CA" b="0" i="0" dirty="0">
              <a:solidFill>
                <a:schemeClr val="accent2">
                  <a:lumMod val="75000"/>
                </a:schemeClr>
              </a:solidFill>
              <a:effectLst/>
              <a:latin typeface="Trebuchet MS" panose="020B0703020202090204" pitchFamily="34" charset="0"/>
            </a:endParaRPr>
          </a:p>
          <a:p>
            <a:pPr algn="just"/>
            <a:r>
              <a:rPr lang="en-CA" b="0" i="0" dirty="0">
                <a:solidFill>
                  <a:schemeClr val="accent1">
                    <a:lumMod val="50000"/>
                  </a:schemeClr>
                </a:solidFill>
                <a:effectLst/>
                <a:latin typeface="Trebuchet MS" panose="020B0703020202090204" pitchFamily="34" charset="0"/>
              </a:rPr>
              <a:t>Rosters, volunteer certifications - </a:t>
            </a:r>
            <a:r>
              <a:rPr lang="en-CA" b="0" i="0" u="none" strike="noStrike" dirty="0">
                <a:solidFill>
                  <a:schemeClr val="accent2">
                    <a:lumMod val="75000"/>
                  </a:schemeClr>
                </a:solidFill>
                <a:effectLst/>
                <a:latin typeface="Trebuchet MS" panose="020B0703020202090204" pitchFamily="34" charset="0"/>
              </a:rPr>
              <a:t>Gail Marcos</a:t>
            </a:r>
            <a:endParaRPr lang="en-CA" b="0" i="0" dirty="0">
              <a:solidFill>
                <a:schemeClr val="accent2">
                  <a:lumMod val="75000"/>
                </a:schemeClr>
              </a:solidFill>
              <a:effectLst/>
              <a:latin typeface="Trebuchet MS" panose="020B0703020202090204" pitchFamily="34" charset="0"/>
            </a:endParaRPr>
          </a:p>
          <a:p>
            <a:pPr algn="just"/>
            <a:r>
              <a:rPr lang="en-CA" b="0" i="0" dirty="0">
                <a:solidFill>
                  <a:schemeClr val="accent1">
                    <a:lumMod val="50000"/>
                  </a:schemeClr>
                </a:solidFill>
                <a:effectLst/>
                <a:latin typeface="Trebuchet MS" panose="020B0703020202090204" pitchFamily="34" charset="0"/>
              </a:rPr>
              <a:t>Webmaster - </a:t>
            </a:r>
            <a:r>
              <a:rPr lang="en-CA" b="0" i="0" u="none" strike="noStrike" dirty="0">
                <a:solidFill>
                  <a:schemeClr val="accent2">
                    <a:lumMod val="75000"/>
                  </a:schemeClr>
                </a:solidFill>
                <a:effectLst/>
                <a:latin typeface="Trebuchet MS" panose="020B0703020202090204" pitchFamily="34" charset="0"/>
              </a:rPr>
              <a:t>Herb Chan</a:t>
            </a:r>
          </a:p>
          <a:p>
            <a:pPr algn="just"/>
            <a:r>
              <a:rPr lang="en-US" dirty="0">
                <a:solidFill>
                  <a:srgbClr val="002060"/>
                </a:solidFill>
                <a:latin typeface="Trebuchet MS" panose="020B0703020202090204" pitchFamily="34" charset="0"/>
              </a:rPr>
              <a:t>Director of Communication and Promotion </a:t>
            </a:r>
            <a:r>
              <a:rPr lang="en-CA" dirty="0">
                <a:solidFill>
                  <a:schemeClr val="accent2">
                    <a:lumMod val="75000"/>
                  </a:schemeClr>
                </a:solidFill>
                <a:latin typeface="Trebuchet MS" panose="020B0703020202090204" pitchFamily="34" charset="0"/>
              </a:rPr>
              <a:t>– Jennifer Wagner   </a:t>
            </a:r>
            <a:endParaRPr lang="en-CA" b="0" i="0" dirty="0">
              <a:solidFill>
                <a:schemeClr val="accent2">
                  <a:lumMod val="75000"/>
                </a:schemeClr>
              </a:solidFill>
              <a:effectLst/>
              <a:latin typeface="Trebuchet MS" panose="020B0703020202090204" pitchFamily="34" charset="0"/>
            </a:endParaRPr>
          </a:p>
          <a:p>
            <a:pPr algn="just"/>
            <a:r>
              <a:rPr lang="en-CA" b="0" i="0" dirty="0">
                <a:solidFill>
                  <a:schemeClr val="accent1">
                    <a:lumMod val="50000"/>
                  </a:schemeClr>
                </a:solidFill>
                <a:effectLst/>
                <a:latin typeface="Trebuchet MS" panose="020B0703020202090204" pitchFamily="34" charset="0"/>
              </a:rPr>
              <a:t>Conflict resolution assistance – Director of Operations – Zak</a:t>
            </a:r>
          </a:p>
          <a:p>
            <a:pPr algn="just"/>
            <a:r>
              <a:rPr lang="en-CA" dirty="0">
                <a:solidFill>
                  <a:schemeClr val="accent1">
                    <a:lumMod val="50000"/>
                  </a:schemeClr>
                </a:solidFill>
                <a:latin typeface="Trebuchet MS" panose="020B0703020202090204" pitchFamily="34" charset="0"/>
              </a:rPr>
              <a:t>(No Conveners at this time to report) </a:t>
            </a:r>
            <a:endParaRPr lang="en-CA" b="0" i="0" dirty="0">
              <a:solidFill>
                <a:srgbClr val="FF0000"/>
              </a:solidFill>
              <a:effectLst/>
              <a:latin typeface="Trebuchet MS" panose="020B0703020202090204" pitchFamily="34" charset="0"/>
            </a:endParaRPr>
          </a:p>
          <a:p>
            <a:pPr algn="just"/>
            <a:r>
              <a:rPr lang="en-CA" b="0" i="0" dirty="0">
                <a:solidFill>
                  <a:schemeClr val="accent1">
                    <a:lumMod val="50000"/>
                  </a:schemeClr>
                </a:solidFill>
                <a:effectLst/>
                <a:latin typeface="Trebuchet MS" panose="020B0703020202090204" pitchFamily="34" charset="0"/>
              </a:rPr>
              <a:t>Equipment and Safety – </a:t>
            </a:r>
            <a:r>
              <a:rPr lang="en-CA" b="0" i="0" u="none" strike="noStrike" dirty="0">
                <a:solidFill>
                  <a:schemeClr val="accent2">
                    <a:lumMod val="75000"/>
                  </a:schemeClr>
                </a:solidFill>
                <a:effectLst/>
                <a:latin typeface="Trebuchet MS" panose="020B0703020202090204" pitchFamily="34" charset="0"/>
              </a:rPr>
              <a:t>Lisa Brown </a:t>
            </a:r>
            <a:r>
              <a:rPr lang="en-CA" u="none" strike="noStrike" dirty="0">
                <a:solidFill>
                  <a:schemeClr val="accent2">
                    <a:lumMod val="75000"/>
                  </a:schemeClr>
                </a:solidFill>
                <a:latin typeface="Trebuchet MS" panose="020B0703020202090204" pitchFamily="34" charset="0"/>
              </a:rPr>
              <a:t> </a:t>
            </a:r>
            <a:endParaRPr lang="en-CA" b="0" i="0" dirty="0">
              <a:solidFill>
                <a:schemeClr val="accent2">
                  <a:lumMod val="75000"/>
                </a:schemeClr>
              </a:solidFill>
              <a:effectLst/>
              <a:latin typeface="Trebuchet MS" panose="020B0703020202090204" pitchFamily="34" charset="0"/>
            </a:endParaRPr>
          </a:p>
          <a:p>
            <a:pPr algn="just"/>
            <a:r>
              <a:rPr lang="en-CA" b="0" i="0" dirty="0">
                <a:solidFill>
                  <a:schemeClr val="accent1">
                    <a:lumMod val="50000"/>
                  </a:schemeClr>
                </a:solidFill>
                <a:effectLst/>
                <a:latin typeface="Trebuchet MS" panose="020B0703020202090204" pitchFamily="34" charset="0"/>
              </a:rPr>
              <a:t>Name on Jerseys –</a:t>
            </a:r>
            <a:r>
              <a:rPr lang="en-CA" b="0" i="0" dirty="0">
                <a:solidFill>
                  <a:schemeClr val="accent2">
                    <a:lumMod val="75000"/>
                  </a:schemeClr>
                </a:solidFill>
                <a:effectLst/>
                <a:latin typeface="Trebuchet MS" panose="020B0703020202090204" pitchFamily="34" charset="0"/>
              </a:rPr>
              <a:t> </a:t>
            </a:r>
            <a:r>
              <a:rPr lang="en-CA" b="0" i="0" u="none" strike="noStrike" dirty="0">
                <a:solidFill>
                  <a:schemeClr val="accent2">
                    <a:lumMod val="75000"/>
                  </a:schemeClr>
                </a:solidFill>
                <a:effectLst/>
                <a:latin typeface="Trebuchet MS" panose="020B0703020202090204" pitchFamily="34" charset="0"/>
              </a:rPr>
              <a:t>Chris McMillan</a:t>
            </a:r>
            <a:r>
              <a:rPr lang="en-CA" u="none" strike="noStrike" dirty="0">
                <a:solidFill>
                  <a:schemeClr val="accent2">
                    <a:lumMod val="75000"/>
                  </a:schemeClr>
                </a:solidFill>
                <a:latin typeface="Trebuchet MS" panose="020B0703020202090204" pitchFamily="34" charset="0"/>
              </a:rPr>
              <a:t> </a:t>
            </a:r>
            <a:r>
              <a:rPr lang="en-CA" b="0" i="0" dirty="0" err="1">
                <a:solidFill>
                  <a:schemeClr val="accent1">
                    <a:lumMod val="50000"/>
                  </a:schemeClr>
                </a:solidFill>
                <a:effectLst/>
                <a:latin typeface="Trebuchet MS" panose="020B0703020202090204" pitchFamily="34" charset="0"/>
              </a:rPr>
              <a:t>Als</a:t>
            </a:r>
            <a:r>
              <a:rPr lang="en-CA" b="0" i="0" dirty="0">
                <a:solidFill>
                  <a:schemeClr val="accent1">
                    <a:lumMod val="50000"/>
                  </a:schemeClr>
                </a:solidFill>
                <a:effectLst/>
                <a:latin typeface="Trebuchet MS" panose="020B0703020202090204" pitchFamily="34" charset="0"/>
              </a:rPr>
              <a:t> Source for Sports </a:t>
            </a:r>
            <a:r>
              <a:rPr lang="en-CA" sz="1400" b="0" i="0" dirty="0">
                <a:solidFill>
                  <a:schemeClr val="accent1">
                    <a:lumMod val="50000"/>
                  </a:schemeClr>
                </a:solidFill>
                <a:effectLst/>
                <a:latin typeface="Trebuchet MS" panose="020B0703020202090204" pitchFamily="34" charset="0"/>
              </a:rPr>
              <a:t>(arrange after Nov 1)</a:t>
            </a:r>
          </a:p>
          <a:p>
            <a:pPr algn="just"/>
            <a:r>
              <a:rPr lang="en-CA" b="0" i="0" dirty="0">
                <a:solidFill>
                  <a:schemeClr val="accent1">
                    <a:lumMod val="50000"/>
                  </a:schemeClr>
                </a:solidFill>
                <a:effectLst/>
                <a:latin typeface="Trebuchet MS" panose="020B0703020202090204" pitchFamily="34" charset="0"/>
              </a:rPr>
              <a:t>Off-Ice Apparel -  </a:t>
            </a:r>
            <a:r>
              <a:rPr lang="en-CA" b="0" i="0" u="none" strike="noStrike" dirty="0">
                <a:solidFill>
                  <a:schemeClr val="accent2">
                    <a:lumMod val="75000"/>
                  </a:schemeClr>
                </a:solidFill>
                <a:effectLst/>
                <a:latin typeface="Trebuchet MS" panose="020B0703020202090204" pitchFamily="34" charset="0"/>
              </a:rPr>
              <a:t>James “Jimmy” Earl</a:t>
            </a:r>
            <a:r>
              <a:rPr lang="en-CA" b="0" i="0" dirty="0">
                <a:solidFill>
                  <a:schemeClr val="accent1">
                    <a:lumMod val="50000"/>
                  </a:schemeClr>
                </a:solidFill>
                <a:effectLst/>
                <a:latin typeface="Trebuchet MS" panose="020B0703020202090204" pitchFamily="34" charset="0"/>
              </a:rPr>
              <a:t> at Jimmy Tees</a:t>
            </a:r>
          </a:p>
        </p:txBody>
      </p:sp>
      <p:sp>
        <p:nvSpPr>
          <p:cNvPr id="7" name="Rectangle 6">
            <a:extLst>
              <a:ext uri="{FF2B5EF4-FFF2-40B4-BE49-F238E27FC236}">
                <a16:creationId xmlns:a16="http://schemas.microsoft.com/office/drawing/2014/main" id="{5327AD1A-2BE0-6645-9205-EA53D7B05756}"/>
              </a:ext>
            </a:extLst>
          </p:cNvPr>
          <p:cNvSpPr/>
          <p:nvPr/>
        </p:nvSpPr>
        <p:spPr>
          <a:xfrm>
            <a:off x="3558270" y="249454"/>
            <a:ext cx="6948758" cy="830997"/>
          </a:xfrm>
          <a:prstGeom prst="rect">
            <a:avLst/>
          </a:prstGeom>
        </p:spPr>
        <p:txBody>
          <a:bodyPr wrap="square">
            <a:spAutoFit/>
          </a:bodyPr>
          <a:lstStyle/>
          <a:p>
            <a:pPr algn="just"/>
            <a:r>
              <a:rPr lang="en-CA" sz="2400" b="1" dirty="0">
                <a:solidFill>
                  <a:schemeClr val="accent1">
                    <a:lumMod val="50000"/>
                  </a:schemeClr>
                </a:solidFill>
                <a:latin typeface="Trebuchet MS" panose="020B0703020202090204" pitchFamily="34" charset="0"/>
              </a:rPr>
              <a:t>James - Have a question?  Need help?  </a:t>
            </a:r>
          </a:p>
          <a:p>
            <a:pPr algn="just"/>
            <a:r>
              <a:rPr lang="en-CA" sz="2400" b="1" dirty="0">
                <a:solidFill>
                  <a:schemeClr val="accent1">
                    <a:lumMod val="50000"/>
                  </a:schemeClr>
                </a:solidFill>
                <a:latin typeface="Trebuchet MS" panose="020B0703020202090204" pitchFamily="34" charset="0"/>
              </a:rPr>
              <a:t>Here’s who to contact…  </a:t>
            </a:r>
          </a:p>
        </p:txBody>
      </p:sp>
      <p:sp>
        <p:nvSpPr>
          <p:cNvPr id="8" name="TextBox 7">
            <a:extLst>
              <a:ext uri="{FF2B5EF4-FFF2-40B4-BE49-F238E27FC236}">
                <a16:creationId xmlns:a16="http://schemas.microsoft.com/office/drawing/2014/main" id="{5D5A0895-8007-8141-B1B1-857F66BD9F06}"/>
              </a:ext>
            </a:extLst>
          </p:cNvPr>
          <p:cNvSpPr txBox="1"/>
          <p:nvPr/>
        </p:nvSpPr>
        <p:spPr>
          <a:xfrm>
            <a:off x="2013557" y="6333915"/>
            <a:ext cx="5217262" cy="276999"/>
          </a:xfrm>
          <a:prstGeom prst="rect">
            <a:avLst/>
          </a:prstGeom>
          <a:noFill/>
        </p:spPr>
        <p:txBody>
          <a:bodyPr wrap="none" rtlCol="0">
            <a:spAutoFit/>
          </a:bodyPr>
          <a:lstStyle/>
          <a:p>
            <a:r>
              <a:rPr lang="en-US" sz="1200" dirty="0">
                <a:solidFill>
                  <a:schemeClr val="accent1">
                    <a:lumMod val="50000"/>
                  </a:schemeClr>
                </a:solidFill>
                <a:latin typeface="Trebuchet MS" panose="020B0703020202090204" pitchFamily="34" charset="0"/>
              </a:rPr>
              <a:t>Note: all contacts are found </a:t>
            </a:r>
            <a:r>
              <a:rPr lang="en-CA" sz="1200" dirty="0">
                <a:latin typeface="Trebuchet MS" panose="020B0703020202090204" pitchFamily="34" charset="0"/>
                <a:hlinkClick r:id="rId3"/>
              </a:rPr>
              <a:t>https://bghc.ca/Pages/2138/Key_Contacts/</a:t>
            </a:r>
            <a:endParaRPr lang="en-US" sz="1200" dirty="0">
              <a:latin typeface="Trebuchet MS" panose="020B0703020202090204" pitchFamily="34" charset="0"/>
            </a:endParaRPr>
          </a:p>
        </p:txBody>
      </p:sp>
    </p:spTree>
    <p:extLst>
      <p:ext uri="{BB962C8B-B14F-4D97-AF65-F5344CB8AC3E}">
        <p14:creationId xmlns:p14="http://schemas.microsoft.com/office/powerpoint/2010/main" val="561621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93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F1069C-8C95-EE4E-B1B0-BEF18F6B7AFE}"/>
              </a:ext>
            </a:extLst>
          </p:cNvPr>
          <p:cNvSpPr>
            <a:spLocks noGrp="1"/>
          </p:cNvSpPr>
          <p:nvPr>
            <p:ph type="title"/>
          </p:nvPr>
        </p:nvSpPr>
        <p:spPr>
          <a:xfrm>
            <a:off x="637380" y="434249"/>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Coaches</a:t>
            </a:r>
          </a:p>
        </p:txBody>
      </p:sp>
      <p:pic>
        <p:nvPicPr>
          <p:cNvPr id="11" name="Picture 10" descr="Burlington Barracudas Logo.jpg">
            <a:extLst>
              <a:ext uri="{FF2B5EF4-FFF2-40B4-BE49-F238E27FC236}">
                <a16:creationId xmlns:a16="http://schemas.microsoft.com/office/drawing/2014/main" id="{2D888DBE-5512-AD4B-B27F-E75FD5E5DE4A}"/>
              </a:ext>
            </a:extLst>
          </p:cNvPr>
          <p:cNvPicPr>
            <a:picLocks noChangeAspect="1"/>
          </p:cNvPicPr>
          <p:nvPr/>
        </p:nvPicPr>
        <p:blipFill>
          <a:blip r:embed="rId2" cstate="print">
            <a:alphaModFix amt="58000"/>
          </a:blip>
          <a:stretch>
            <a:fillRect/>
          </a:stretch>
        </p:blipFill>
        <p:spPr>
          <a:xfrm>
            <a:off x="10624457" y="5400895"/>
            <a:ext cx="1328230" cy="1215331"/>
          </a:xfrm>
          <a:prstGeom prst="rect">
            <a:avLst/>
          </a:prstGeom>
        </p:spPr>
      </p:pic>
      <p:sp>
        <p:nvSpPr>
          <p:cNvPr id="5" name="Rectangle 4">
            <a:extLst>
              <a:ext uri="{FF2B5EF4-FFF2-40B4-BE49-F238E27FC236}">
                <a16:creationId xmlns:a16="http://schemas.microsoft.com/office/drawing/2014/main" id="{0236C3DF-12E9-A943-AE8E-7F69BEF57690}"/>
              </a:ext>
            </a:extLst>
          </p:cNvPr>
          <p:cNvSpPr/>
          <p:nvPr/>
        </p:nvSpPr>
        <p:spPr>
          <a:xfrm>
            <a:off x="3558270" y="1643779"/>
            <a:ext cx="8465193" cy="3970318"/>
          </a:xfrm>
          <a:prstGeom prst="rect">
            <a:avLst/>
          </a:prstGeom>
        </p:spPr>
        <p:txBody>
          <a:bodyPr wrap="square">
            <a:spAutoFit/>
          </a:bodyPr>
          <a:lstStyle/>
          <a:p>
            <a:pPr algn="l"/>
            <a:r>
              <a:rPr lang="en-CA" b="0" i="0" dirty="0">
                <a:solidFill>
                  <a:srgbClr val="222222"/>
                </a:solidFill>
                <a:effectLst/>
                <a:latin typeface="arial" panose="020B0604020202020204" pitchFamily="34" charset="0"/>
              </a:rPr>
              <a:t>U11 Coaches:</a:t>
            </a:r>
          </a:p>
          <a:p>
            <a:pPr algn="l"/>
            <a:r>
              <a:rPr lang="en-CA" b="0" i="0" dirty="0">
                <a:solidFill>
                  <a:srgbClr val="222222"/>
                </a:solidFill>
                <a:effectLst/>
                <a:latin typeface="arial" panose="020B0604020202020204" pitchFamily="34" charset="0"/>
              </a:rPr>
              <a:t>Kristy Smith, Brad Park, Dave </a:t>
            </a:r>
            <a:r>
              <a:rPr lang="en-CA" b="0" i="0" dirty="0" err="1">
                <a:solidFill>
                  <a:srgbClr val="222222"/>
                </a:solidFill>
                <a:effectLst/>
                <a:latin typeface="arial" panose="020B0604020202020204" pitchFamily="34" charset="0"/>
              </a:rPr>
              <a:t>Vrhovnik</a:t>
            </a:r>
            <a:r>
              <a:rPr lang="en-CA" b="0" i="0" dirty="0">
                <a:solidFill>
                  <a:srgbClr val="222222"/>
                </a:solidFill>
                <a:effectLst/>
                <a:latin typeface="arial" panose="020B0604020202020204" pitchFamily="34" charset="0"/>
              </a:rPr>
              <a:t>, Ted Gendron, Pete </a:t>
            </a:r>
            <a:r>
              <a:rPr lang="en-CA" b="0" i="0" dirty="0" err="1">
                <a:solidFill>
                  <a:srgbClr val="222222"/>
                </a:solidFill>
                <a:effectLst/>
                <a:latin typeface="arial" panose="020B0604020202020204" pitchFamily="34" charset="0"/>
              </a:rPr>
              <a:t>Mlekuz</a:t>
            </a:r>
            <a:r>
              <a:rPr lang="en-CA" b="0" i="0" dirty="0">
                <a:solidFill>
                  <a:srgbClr val="222222"/>
                </a:solidFill>
                <a:effectLst/>
                <a:latin typeface="arial" panose="020B0604020202020204" pitchFamily="34" charset="0"/>
              </a:rPr>
              <a:t>, Chris Tanner</a:t>
            </a:r>
          </a:p>
          <a:p>
            <a:pPr algn="l"/>
            <a:endParaRPr lang="en-CA" b="0" i="0" dirty="0">
              <a:solidFill>
                <a:srgbClr val="222222"/>
              </a:solidFill>
              <a:effectLst/>
              <a:latin typeface="arial" panose="020B0604020202020204" pitchFamily="34" charset="0"/>
            </a:endParaRPr>
          </a:p>
          <a:p>
            <a:pPr algn="l"/>
            <a:r>
              <a:rPr lang="en-CA" b="0" i="0" dirty="0">
                <a:solidFill>
                  <a:srgbClr val="222222"/>
                </a:solidFill>
                <a:effectLst/>
                <a:latin typeface="arial" panose="020B0604020202020204" pitchFamily="34" charset="0"/>
              </a:rPr>
              <a:t>U13 Coaches:</a:t>
            </a:r>
          </a:p>
          <a:p>
            <a:pPr algn="l"/>
            <a:r>
              <a:rPr lang="en-CA" b="0" i="0" dirty="0">
                <a:solidFill>
                  <a:srgbClr val="222222"/>
                </a:solidFill>
                <a:effectLst/>
                <a:latin typeface="arial" panose="020B0604020202020204" pitchFamily="34" charset="0"/>
              </a:rPr>
              <a:t>TBD, Ryan </a:t>
            </a:r>
            <a:r>
              <a:rPr lang="en-CA" b="0" i="0" dirty="0" err="1">
                <a:solidFill>
                  <a:srgbClr val="222222"/>
                </a:solidFill>
                <a:effectLst/>
                <a:latin typeface="arial" panose="020B0604020202020204" pitchFamily="34" charset="0"/>
              </a:rPr>
              <a:t>Meeboer</a:t>
            </a:r>
            <a:r>
              <a:rPr lang="en-CA" b="0" i="0" dirty="0">
                <a:solidFill>
                  <a:srgbClr val="222222"/>
                </a:solidFill>
                <a:effectLst/>
                <a:latin typeface="arial" panose="020B0604020202020204" pitchFamily="34" charset="0"/>
              </a:rPr>
              <a:t>, Andrew Lewin, Peter </a:t>
            </a:r>
            <a:r>
              <a:rPr lang="en-CA" b="0" i="0" dirty="0" err="1">
                <a:solidFill>
                  <a:srgbClr val="222222"/>
                </a:solidFill>
                <a:effectLst/>
                <a:latin typeface="arial" panose="020B0604020202020204" pitchFamily="34" charset="0"/>
              </a:rPr>
              <a:t>Alcock</a:t>
            </a:r>
            <a:r>
              <a:rPr lang="en-CA" b="0" i="0" dirty="0">
                <a:solidFill>
                  <a:srgbClr val="222222"/>
                </a:solidFill>
                <a:effectLst/>
                <a:latin typeface="arial" panose="020B0604020202020204" pitchFamily="34" charset="0"/>
              </a:rPr>
              <a:t>, Len Collins, Chris Lansdown</a:t>
            </a:r>
          </a:p>
          <a:p>
            <a:pPr algn="l"/>
            <a:br>
              <a:rPr lang="en-CA" b="0" i="0" dirty="0">
                <a:solidFill>
                  <a:srgbClr val="222222"/>
                </a:solidFill>
                <a:effectLst/>
                <a:latin typeface="arial" panose="020B0604020202020204" pitchFamily="34" charset="0"/>
              </a:rPr>
            </a:br>
            <a:r>
              <a:rPr lang="en-CA" b="0" i="0" dirty="0">
                <a:solidFill>
                  <a:srgbClr val="222222"/>
                </a:solidFill>
                <a:effectLst/>
                <a:latin typeface="arial" panose="020B0604020202020204" pitchFamily="34" charset="0"/>
              </a:rPr>
              <a:t>U15:</a:t>
            </a:r>
          </a:p>
          <a:p>
            <a:pPr algn="l"/>
            <a:r>
              <a:rPr lang="en-CA" b="0" i="0" dirty="0">
                <a:solidFill>
                  <a:srgbClr val="222222"/>
                </a:solidFill>
                <a:effectLst/>
                <a:latin typeface="arial" panose="020B0604020202020204" pitchFamily="34" charset="0"/>
              </a:rPr>
              <a:t>Jim </a:t>
            </a:r>
            <a:r>
              <a:rPr lang="en-CA" b="0" i="0" dirty="0" err="1">
                <a:solidFill>
                  <a:srgbClr val="222222"/>
                </a:solidFill>
                <a:effectLst/>
                <a:latin typeface="arial" panose="020B0604020202020204" pitchFamily="34" charset="0"/>
              </a:rPr>
              <a:t>Bordignon</a:t>
            </a:r>
            <a:r>
              <a:rPr lang="en-CA" b="0" i="0" dirty="0">
                <a:solidFill>
                  <a:srgbClr val="222222"/>
                </a:solidFill>
                <a:effectLst/>
                <a:latin typeface="arial" panose="020B0604020202020204" pitchFamily="34" charset="0"/>
              </a:rPr>
              <a:t>, Mark </a:t>
            </a:r>
            <a:r>
              <a:rPr lang="en-CA" b="0" i="0" dirty="0" err="1">
                <a:solidFill>
                  <a:srgbClr val="222222"/>
                </a:solidFill>
                <a:effectLst/>
                <a:latin typeface="arial" panose="020B0604020202020204" pitchFamily="34" charset="0"/>
              </a:rPr>
              <a:t>Timar</a:t>
            </a:r>
            <a:r>
              <a:rPr lang="en-CA" b="0" i="0" dirty="0">
                <a:solidFill>
                  <a:srgbClr val="222222"/>
                </a:solidFill>
                <a:effectLst/>
                <a:latin typeface="arial" panose="020B0604020202020204" pitchFamily="34" charset="0"/>
              </a:rPr>
              <a:t>, Paul Patton, Scott Ife, Jason </a:t>
            </a:r>
            <a:r>
              <a:rPr lang="en-CA" b="0" i="0" dirty="0" err="1">
                <a:solidFill>
                  <a:srgbClr val="222222"/>
                </a:solidFill>
                <a:effectLst/>
                <a:latin typeface="arial" panose="020B0604020202020204" pitchFamily="34" charset="0"/>
              </a:rPr>
              <a:t>Continenza</a:t>
            </a:r>
            <a:r>
              <a:rPr lang="en-CA" b="0" i="0" dirty="0">
                <a:solidFill>
                  <a:srgbClr val="222222"/>
                </a:solidFill>
                <a:effectLst/>
                <a:latin typeface="arial" panose="020B0604020202020204" pitchFamily="34" charset="0"/>
              </a:rPr>
              <a:t>, Scott Campbell</a:t>
            </a:r>
          </a:p>
          <a:p>
            <a:pPr algn="l"/>
            <a:endParaRPr lang="en-CA" b="0" i="0" dirty="0">
              <a:solidFill>
                <a:srgbClr val="222222"/>
              </a:solidFill>
              <a:effectLst/>
              <a:latin typeface="arial" panose="020B0604020202020204" pitchFamily="34" charset="0"/>
            </a:endParaRPr>
          </a:p>
          <a:p>
            <a:pPr algn="l"/>
            <a:r>
              <a:rPr lang="en-CA" b="0" i="0" dirty="0">
                <a:solidFill>
                  <a:srgbClr val="222222"/>
                </a:solidFill>
                <a:effectLst/>
                <a:latin typeface="arial" panose="020B0604020202020204" pitchFamily="34" charset="0"/>
              </a:rPr>
              <a:t>U18:</a:t>
            </a:r>
          </a:p>
          <a:p>
            <a:pPr algn="l"/>
            <a:r>
              <a:rPr lang="en-CA" b="0" i="0" dirty="0">
                <a:solidFill>
                  <a:srgbClr val="222222"/>
                </a:solidFill>
                <a:effectLst/>
                <a:latin typeface="arial" panose="020B0604020202020204" pitchFamily="34" charset="0"/>
              </a:rPr>
              <a:t>Don Richardson, Chris Fulton, Brian Benison, Marion </a:t>
            </a:r>
            <a:r>
              <a:rPr lang="en-CA" b="0" i="0" dirty="0" err="1">
                <a:solidFill>
                  <a:srgbClr val="222222"/>
                </a:solidFill>
                <a:effectLst/>
                <a:latin typeface="arial" panose="020B0604020202020204" pitchFamily="34" charset="0"/>
              </a:rPr>
              <a:t>Rabeau</a:t>
            </a:r>
            <a:r>
              <a:rPr lang="en-CA" b="0" i="0" dirty="0">
                <a:solidFill>
                  <a:srgbClr val="222222"/>
                </a:solidFill>
                <a:effectLst/>
                <a:latin typeface="arial" panose="020B0604020202020204" pitchFamily="34" charset="0"/>
              </a:rPr>
              <a:t>, Linda Wright, David </a:t>
            </a:r>
            <a:r>
              <a:rPr lang="en-CA" b="0" i="0" dirty="0" err="1">
                <a:solidFill>
                  <a:srgbClr val="222222"/>
                </a:solidFill>
                <a:effectLst/>
                <a:latin typeface="arial" panose="020B0604020202020204" pitchFamily="34" charset="0"/>
              </a:rPr>
              <a:t>Vyse</a:t>
            </a:r>
            <a:endParaRPr lang="en-CA" b="0" i="0" dirty="0">
              <a:solidFill>
                <a:srgbClr val="222222"/>
              </a:solidFill>
              <a:effectLst/>
              <a:latin typeface="arial" panose="020B0604020202020204" pitchFamily="34" charset="0"/>
            </a:endParaRPr>
          </a:p>
          <a:p>
            <a:pPr algn="just"/>
            <a:endParaRPr lang="en-CA" b="0" i="0" dirty="0">
              <a:solidFill>
                <a:schemeClr val="accent1">
                  <a:lumMod val="50000"/>
                </a:schemeClr>
              </a:solidFill>
              <a:effectLst/>
              <a:latin typeface="Trebuchet MS" panose="020B0703020202090204" pitchFamily="34" charset="0"/>
            </a:endParaRPr>
          </a:p>
        </p:txBody>
      </p:sp>
      <p:sp>
        <p:nvSpPr>
          <p:cNvPr id="7" name="Rectangle 6">
            <a:extLst>
              <a:ext uri="{FF2B5EF4-FFF2-40B4-BE49-F238E27FC236}">
                <a16:creationId xmlns:a16="http://schemas.microsoft.com/office/drawing/2014/main" id="{5327AD1A-2BE0-6645-9205-EA53D7B05756}"/>
              </a:ext>
            </a:extLst>
          </p:cNvPr>
          <p:cNvSpPr/>
          <p:nvPr/>
        </p:nvSpPr>
        <p:spPr>
          <a:xfrm>
            <a:off x="3558270" y="249454"/>
            <a:ext cx="6948758" cy="461665"/>
          </a:xfrm>
          <a:prstGeom prst="rect">
            <a:avLst/>
          </a:prstGeom>
        </p:spPr>
        <p:txBody>
          <a:bodyPr wrap="square">
            <a:spAutoFit/>
          </a:bodyPr>
          <a:lstStyle/>
          <a:p>
            <a:pPr algn="just"/>
            <a:r>
              <a:rPr lang="en-CA" sz="2400" b="1" dirty="0">
                <a:solidFill>
                  <a:schemeClr val="accent1">
                    <a:lumMod val="50000"/>
                  </a:schemeClr>
                </a:solidFill>
                <a:latin typeface="Trebuchet MS" panose="020B0703020202090204" pitchFamily="34" charset="0"/>
              </a:rPr>
              <a:t>Zak - Who are you? </a:t>
            </a:r>
          </a:p>
        </p:txBody>
      </p:sp>
      <p:sp>
        <p:nvSpPr>
          <p:cNvPr id="8" name="TextBox 7">
            <a:extLst>
              <a:ext uri="{FF2B5EF4-FFF2-40B4-BE49-F238E27FC236}">
                <a16:creationId xmlns:a16="http://schemas.microsoft.com/office/drawing/2014/main" id="{5D5A0895-8007-8141-B1B1-857F66BD9F06}"/>
              </a:ext>
            </a:extLst>
          </p:cNvPr>
          <p:cNvSpPr txBox="1"/>
          <p:nvPr/>
        </p:nvSpPr>
        <p:spPr>
          <a:xfrm>
            <a:off x="2013557" y="6333915"/>
            <a:ext cx="5217262" cy="276999"/>
          </a:xfrm>
          <a:prstGeom prst="rect">
            <a:avLst/>
          </a:prstGeom>
          <a:noFill/>
        </p:spPr>
        <p:txBody>
          <a:bodyPr wrap="none" rtlCol="0">
            <a:spAutoFit/>
          </a:bodyPr>
          <a:lstStyle/>
          <a:p>
            <a:r>
              <a:rPr lang="en-US" sz="1200" dirty="0">
                <a:solidFill>
                  <a:schemeClr val="accent1">
                    <a:lumMod val="50000"/>
                  </a:schemeClr>
                </a:solidFill>
                <a:latin typeface="Trebuchet MS" panose="020B0703020202090204" pitchFamily="34" charset="0"/>
              </a:rPr>
              <a:t>Note: all contacts are found </a:t>
            </a:r>
            <a:r>
              <a:rPr lang="en-CA" sz="1200" dirty="0">
                <a:latin typeface="Trebuchet MS" panose="020B0703020202090204" pitchFamily="34" charset="0"/>
                <a:hlinkClick r:id="rId3"/>
              </a:rPr>
              <a:t>https://bghc.ca/Pages/2138/Key_Contacts/</a:t>
            </a:r>
            <a:endParaRPr lang="en-US" sz="1200" dirty="0">
              <a:latin typeface="Trebuchet MS" panose="020B0703020202090204" pitchFamily="34" charset="0"/>
            </a:endParaRPr>
          </a:p>
        </p:txBody>
      </p:sp>
    </p:spTree>
    <p:extLst>
      <p:ext uri="{BB962C8B-B14F-4D97-AF65-F5344CB8AC3E}">
        <p14:creationId xmlns:p14="http://schemas.microsoft.com/office/powerpoint/2010/main" val="372043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93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F1069C-8C95-EE4E-B1B0-BEF18F6B7AFE}"/>
              </a:ext>
            </a:extLst>
          </p:cNvPr>
          <p:cNvSpPr>
            <a:spLocks noGrp="1"/>
          </p:cNvSpPr>
          <p:nvPr>
            <p:ph type="title"/>
          </p:nvPr>
        </p:nvSpPr>
        <p:spPr>
          <a:xfrm>
            <a:off x="637380" y="434249"/>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Policies &amp; Code of Conduct</a:t>
            </a:r>
          </a:p>
        </p:txBody>
      </p:sp>
      <p:pic>
        <p:nvPicPr>
          <p:cNvPr id="11" name="Picture 10" descr="Burlington Barracudas Logo.jpg">
            <a:extLst>
              <a:ext uri="{FF2B5EF4-FFF2-40B4-BE49-F238E27FC236}">
                <a16:creationId xmlns:a16="http://schemas.microsoft.com/office/drawing/2014/main" id="{2D888DBE-5512-AD4B-B27F-E75FD5E5DE4A}"/>
              </a:ext>
            </a:extLst>
          </p:cNvPr>
          <p:cNvPicPr>
            <a:picLocks noChangeAspect="1"/>
          </p:cNvPicPr>
          <p:nvPr/>
        </p:nvPicPr>
        <p:blipFill>
          <a:blip r:embed="rId2" cstate="print">
            <a:alphaModFix amt="58000"/>
          </a:blip>
          <a:stretch>
            <a:fillRect/>
          </a:stretch>
        </p:blipFill>
        <p:spPr>
          <a:xfrm>
            <a:off x="10624457" y="5400895"/>
            <a:ext cx="1328230" cy="1215331"/>
          </a:xfrm>
          <a:prstGeom prst="rect">
            <a:avLst/>
          </a:prstGeom>
        </p:spPr>
      </p:pic>
      <p:sp>
        <p:nvSpPr>
          <p:cNvPr id="4" name="TextBox 3">
            <a:extLst>
              <a:ext uri="{FF2B5EF4-FFF2-40B4-BE49-F238E27FC236}">
                <a16:creationId xmlns:a16="http://schemas.microsoft.com/office/drawing/2014/main" id="{3328910E-C553-9C4F-88C8-A2519A08D875}"/>
              </a:ext>
            </a:extLst>
          </p:cNvPr>
          <p:cNvSpPr txBox="1"/>
          <p:nvPr/>
        </p:nvSpPr>
        <p:spPr>
          <a:xfrm>
            <a:off x="2495675" y="6477726"/>
            <a:ext cx="5116657" cy="276999"/>
          </a:xfrm>
          <a:prstGeom prst="rect">
            <a:avLst/>
          </a:prstGeom>
          <a:noFill/>
        </p:spPr>
        <p:txBody>
          <a:bodyPr wrap="none" rtlCol="0">
            <a:spAutoFit/>
          </a:bodyPr>
          <a:lstStyle/>
          <a:p>
            <a:r>
              <a:rPr lang="en-US" sz="1200" dirty="0">
                <a:solidFill>
                  <a:schemeClr val="accent1">
                    <a:lumMod val="50000"/>
                  </a:schemeClr>
                </a:solidFill>
                <a:latin typeface="Trebuchet MS" panose="020B0703020202090204" pitchFamily="34" charset="0"/>
              </a:rPr>
              <a:t>House League Rules found </a:t>
            </a:r>
            <a:r>
              <a:rPr lang="en-CA" sz="1200" dirty="0">
                <a:latin typeface="Trebuchet MS" panose="020B0703020202090204" pitchFamily="34" charset="0"/>
                <a:hlinkClick r:id="rId3"/>
              </a:rPr>
              <a:t>https://bghc.ca/Pages/2138/Key_Contacts/</a:t>
            </a:r>
            <a:r>
              <a:rPr lang="en-US" sz="1200" dirty="0">
                <a:latin typeface="Trebuchet MS" panose="020B0703020202090204" pitchFamily="34" charset="0"/>
              </a:rPr>
              <a:t> </a:t>
            </a:r>
          </a:p>
        </p:txBody>
      </p:sp>
      <p:sp>
        <p:nvSpPr>
          <p:cNvPr id="10" name="TextBox 9">
            <a:extLst>
              <a:ext uri="{FF2B5EF4-FFF2-40B4-BE49-F238E27FC236}">
                <a16:creationId xmlns:a16="http://schemas.microsoft.com/office/drawing/2014/main" id="{AA980EF5-AF34-9B46-843C-DC7C5575DFD0}"/>
              </a:ext>
            </a:extLst>
          </p:cNvPr>
          <p:cNvSpPr txBox="1"/>
          <p:nvPr/>
        </p:nvSpPr>
        <p:spPr>
          <a:xfrm>
            <a:off x="2057721" y="6300352"/>
            <a:ext cx="5808770" cy="276999"/>
          </a:xfrm>
          <a:prstGeom prst="rect">
            <a:avLst/>
          </a:prstGeom>
          <a:noFill/>
        </p:spPr>
        <p:txBody>
          <a:bodyPr wrap="none" rtlCol="0">
            <a:spAutoFit/>
          </a:bodyPr>
          <a:lstStyle/>
          <a:p>
            <a:r>
              <a:rPr lang="en-US" sz="1200" dirty="0">
                <a:solidFill>
                  <a:schemeClr val="accent1">
                    <a:lumMod val="50000"/>
                  </a:schemeClr>
                </a:solidFill>
                <a:latin typeface="Trebuchet MS" panose="020B0703020202090204" pitchFamily="34" charset="0"/>
              </a:rPr>
              <a:t>Note: BGHC Code of Conduct found </a:t>
            </a:r>
            <a:r>
              <a:rPr lang="en-CA" sz="1200" dirty="0">
                <a:latin typeface="Trebuchet MS" panose="020B0703020202090204" pitchFamily="34" charset="0"/>
                <a:hlinkClick r:id="rId3"/>
              </a:rPr>
              <a:t>https://bghc.ca/Pages/2138/Key_Contacts/</a:t>
            </a:r>
            <a:r>
              <a:rPr lang="en-US" sz="1200" dirty="0">
                <a:latin typeface="Trebuchet MS" panose="020B0703020202090204" pitchFamily="34" charset="0"/>
              </a:rPr>
              <a:t>  </a:t>
            </a:r>
          </a:p>
        </p:txBody>
      </p:sp>
      <p:sp>
        <p:nvSpPr>
          <p:cNvPr id="12" name="Rectangle 11">
            <a:extLst>
              <a:ext uri="{FF2B5EF4-FFF2-40B4-BE49-F238E27FC236}">
                <a16:creationId xmlns:a16="http://schemas.microsoft.com/office/drawing/2014/main" id="{10A588D3-8B14-2A4B-9EE5-853DE4493EB9}"/>
              </a:ext>
            </a:extLst>
          </p:cNvPr>
          <p:cNvSpPr/>
          <p:nvPr/>
        </p:nvSpPr>
        <p:spPr>
          <a:xfrm>
            <a:off x="3511296" y="973419"/>
            <a:ext cx="8558784" cy="3416320"/>
          </a:xfrm>
          <a:prstGeom prst="rect">
            <a:avLst/>
          </a:prstGeom>
        </p:spPr>
        <p:txBody>
          <a:bodyPr wrap="square">
            <a:spAutoFit/>
          </a:bodyPr>
          <a:lstStyle/>
          <a:p>
            <a:endParaRPr lang="en-CA" sz="1200" dirty="0">
              <a:solidFill>
                <a:srgbClr val="282A54"/>
              </a:solidFill>
              <a:latin typeface="Trebuchet MS" panose="020B0703020202090204" pitchFamily="34" charset="0"/>
            </a:endParaRPr>
          </a:p>
          <a:p>
            <a:pPr marL="285750" indent="-285750">
              <a:buFont typeface="Arial" panose="020B0604020202020204" pitchFamily="34" charset="0"/>
              <a:buChar char="•"/>
            </a:pPr>
            <a:r>
              <a:rPr lang="en-CA" sz="1200" dirty="0">
                <a:solidFill>
                  <a:schemeClr val="accent1">
                    <a:lumMod val="50000"/>
                  </a:schemeClr>
                </a:solidFill>
                <a:latin typeface="Trebuchet MS" panose="020B0703020202090204" pitchFamily="34" charset="0"/>
              </a:rPr>
              <a:t>I am responsible for my conduct at all times. I will always be a positive representative of BGHC and the City of Burlington. </a:t>
            </a:r>
          </a:p>
          <a:p>
            <a:pPr marL="285750" indent="-285750">
              <a:buFont typeface="Arial" panose="020B0604020202020204" pitchFamily="34" charset="0"/>
              <a:buChar char="•"/>
            </a:pPr>
            <a:r>
              <a:rPr lang="en-CA" sz="1200" dirty="0">
                <a:solidFill>
                  <a:schemeClr val="accent1">
                    <a:lumMod val="50000"/>
                  </a:schemeClr>
                </a:solidFill>
                <a:latin typeface="Trebuchet MS" panose="020B0703020202090204" pitchFamily="34" charset="0"/>
              </a:rPr>
              <a:t>I will maintain an </a:t>
            </a:r>
            <a:r>
              <a:rPr lang="en-CA" sz="1200" dirty="0">
                <a:solidFill>
                  <a:schemeClr val="accent2">
                    <a:lumMod val="75000"/>
                  </a:schemeClr>
                </a:solidFill>
                <a:latin typeface="Trebuchet MS" panose="020B0703020202090204" pitchFamily="34" charset="0"/>
              </a:rPr>
              <a:t>open line of communication with players and parents. </a:t>
            </a:r>
            <a:r>
              <a:rPr lang="en-CA" sz="1200" dirty="0">
                <a:solidFill>
                  <a:schemeClr val="accent1">
                    <a:lumMod val="50000"/>
                  </a:schemeClr>
                </a:solidFill>
                <a:latin typeface="Trebuchet MS" panose="020B0703020202090204" pitchFamily="34" charset="0"/>
              </a:rPr>
              <a:t>I will explain my goals and objectives for the team, as well as the rules of the game and the policies of the league, to the best of my ability. </a:t>
            </a:r>
          </a:p>
          <a:p>
            <a:pPr marL="285750" indent="-285750">
              <a:buFont typeface="Arial" panose="020B0604020202020204" pitchFamily="34" charset="0"/>
              <a:buChar char="•"/>
            </a:pPr>
            <a:r>
              <a:rPr lang="en-CA" sz="1200" dirty="0">
                <a:solidFill>
                  <a:schemeClr val="accent1">
                    <a:lumMod val="50000"/>
                  </a:schemeClr>
                </a:solidFill>
                <a:latin typeface="Trebuchet MS" panose="020B0703020202090204" pitchFamily="34" charset="0"/>
              </a:rPr>
              <a:t>I will be reasonable when scheduling games and practices, remembering that players have other interests and obligations. </a:t>
            </a:r>
          </a:p>
          <a:p>
            <a:pPr marL="285750" indent="-285750">
              <a:buFont typeface="Arial" panose="020B0604020202020204" pitchFamily="34" charset="0"/>
              <a:buChar char="•"/>
            </a:pPr>
            <a:r>
              <a:rPr lang="en-CA" sz="1200" dirty="0">
                <a:solidFill>
                  <a:schemeClr val="accent1">
                    <a:lumMod val="50000"/>
                  </a:schemeClr>
                </a:solidFill>
                <a:latin typeface="Trebuchet MS" panose="020B0703020202090204" pitchFamily="34" charset="0"/>
              </a:rPr>
              <a:t>I will teach my players to play fairly and to respect the rules, officials and opponents. </a:t>
            </a:r>
          </a:p>
          <a:p>
            <a:pPr marL="285750" indent="-285750">
              <a:buFont typeface="Arial" panose="020B0604020202020204" pitchFamily="34" charset="0"/>
              <a:buChar char="•"/>
            </a:pPr>
            <a:r>
              <a:rPr lang="en-CA" sz="1200" dirty="0">
                <a:solidFill>
                  <a:schemeClr val="accent1">
                    <a:lumMod val="50000"/>
                  </a:schemeClr>
                </a:solidFill>
                <a:latin typeface="Trebuchet MS" panose="020B0703020202090204" pitchFamily="34" charset="0"/>
              </a:rPr>
              <a:t>I will ensure that all players get equal instruction, support and playing time. </a:t>
            </a:r>
          </a:p>
          <a:p>
            <a:pPr marL="285750" indent="-285750">
              <a:buFont typeface="Arial" panose="020B0604020202020204" pitchFamily="34" charset="0"/>
              <a:buChar char="•"/>
            </a:pPr>
            <a:r>
              <a:rPr lang="en-CA" sz="1200" dirty="0">
                <a:solidFill>
                  <a:schemeClr val="accent2">
                    <a:lumMod val="75000"/>
                  </a:schemeClr>
                </a:solidFill>
                <a:latin typeface="Trebuchet MS" panose="020B0703020202090204" pitchFamily="34" charset="0"/>
              </a:rPr>
              <a:t>I will not ridicule or yell at my players for making mistakes or for performing poorly. I will remember that players play to have fun and must be encouraged to have confidence in themselves. </a:t>
            </a:r>
          </a:p>
          <a:p>
            <a:pPr marL="285750" indent="-285750">
              <a:buFont typeface="Arial" panose="020B0604020202020204" pitchFamily="34" charset="0"/>
              <a:buChar char="•"/>
            </a:pPr>
            <a:r>
              <a:rPr lang="en-CA" sz="1200" dirty="0">
                <a:solidFill>
                  <a:schemeClr val="accent1">
                    <a:lumMod val="50000"/>
                  </a:schemeClr>
                </a:solidFill>
                <a:latin typeface="Trebuchet MS" panose="020B0703020202090204" pitchFamily="34" charset="0"/>
              </a:rPr>
              <a:t>I will ensure that equipment and facilities are safe and match the players’ ages and abilities. </a:t>
            </a:r>
          </a:p>
          <a:p>
            <a:pPr marL="285750" indent="-285750">
              <a:buFont typeface="Arial" panose="020B0604020202020204" pitchFamily="34" charset="0"/>
              <a:buChar char="•"/>
            </a:pPr>
            <a:r>
              <a:rPr lang="en-CA" sz="1200" dirty="0">
                <a:solidFill>
                  <a:schemeClr val="accent1">
                    <a:lumMod val="50000"/>
                  </a:schemeClr>
                </a:solidFill>
                <a:latin typeface="Trebuchet MS" panose="020B0703020202090204" pitchFamily="34" charset="0"/>
              </a:rPr>
              <a:t>I will remember that participants </a:t>
            </a:r>
            <a:r>
              <a:rPr lang="en-CA" sz="1200" dirty="0">
                <a:solidFill>
                  <a:schemeClr val="accent2">
                    <a:lumMod val="75000"/>
                  </a:schemeClr>
                </a:solidFill>
                <a:latin typeface="Trebuchet MS" panose="020B0703020202090204" pitchFamily="34" charset="0"/>
              </a:rPr>
              <a:t>need a coach they can respect. </a:t>
            </a:r>
            <a:r>
              <a:rPr lang="en-CA" sz="1200" dirty="0">
                <a:solidFill>
                  <a:schemeClr val="accent1">
                    <a:lumMod val="50000"/>
                  </a:schemeClr>
                </a:solidFill>
                <a:latin typeface="Trebuchet MS" panose="020B0703020202090204" pitchFamily="34" charset="0"/>
              </a:rPr>
              <a:t>I will be generous with praise and set a good example. </a:t>
            </a:r>
          </a:p>
          <a:p>
            <a:pPr marL="285750" indent="-285750">
              <a:buFont typeface="Arial" panose="020B0604020202020204" pitchFamily="34" charset="0"/>
              <a:buChar char="•"/>
            </a:pPr>
            <a:r>
              <a:rPr lang="en-CA" sz="1200" dirty="0">
                <a:solidFill>
                  <a:schemeClr val="accent1">
                    <a:lumMod val="50000"/>
                  </a:schemeClr>
                </a:solidFill>
                <a:latin typeface="Trebuchet MS" panose="020B0703020202090204" pitchFamily="34" charset="0"/>
              </a:rPr>
              <a:t>I will obtain proper training and continue to upgrade my coaching skills. </a:t>
            </a:r>
          </a:p>
          <a:p>
            <a:pPr marL="285750" indent="-285750">
              <a:buFont typeface="Arial" panose="020B0604020202020204" pitchFamily="34" charset="0"/>
              <a:buChar char="•"/>
            </a:pPr>
            <a:r>
              <a:rPr lang="en-CA" sz="1200" dirty="0">
                <a:solidFill>
                  <a:schemeClr val="accent1">
                    <a:lumMod val="50000"/>
                  </a:schemeClr>
                </a:solidFill>
                <a:latin typeface="Trebuchet MS" panose="020B0703020202090204" pitchFamily="34" charset="0"/>
              </a:rPr>
              <a:t>I will work in cooperation with officials to the benefit of the game. </a:t>
            </a:r>
          </a:p>
          <a:p>
            <a:endParaRPr lang="en-CA" sz="1200" b="1" i="1" dirty="0">
              <a:solidFill>
                <a:srgbClr val="000000"/>
              </a:solidFill>
              <a:latin typeface="Trebuchet MS" panose="020B0703020202090204" pitchFamily="34" charset="0"/>
            </a:endParaRPr>
          </a:p>
          <a:p>
            <a:pPr algn="ctr"/>
            <a:r>
              <a:rPr lang="en-CA" sz="1200" b="1" dirty="0">
                <a:solidFill>
                  <a:schemeClr val="accent2">
                    <a:lumMod val="75000"/>
                  </a:schemeClr>
                </a:solidFill>
                <a:latin typeface="Trebuchet MS" panose="020B0703020202090204" pitchFamily="34" charset="0"/>
              </a:rPr>
              <a:t>I WILL LEAD BY EXAMPLE BY BEING A POSITIVE ROLE MODEL </a:t>
            </a:r>
            <a:endParaRPr lang="en-CA" sz="1200" dirty="0">
              <a:solidFill>
                <a:schemeClr val="accent2">
                  <a:lumMod val="75000"/>
                </a:schemeClr>
              </a:solidFill>
              <a:latin typeface="Trebuchet MS" panose="020B0703020202090204" pitchFamily="34" charset="0"/>
            </a:endParaRPr>
          </a:p>
        </p:txBody>
      </p:sp>
      <p:sp>
        <p:nvSpPr>
          <p:cNvPr id="8" name="Rectangle 7">
            <a:extLst>
              <a:ext uri="{FF2B5EF4-FFF2-40B4-BE49-F238E27FC236}">
                <a16:creationId xmlns:a16="http://schemas.microsoft.com/office/drawing/2014/main" id="{D91942E2-F768-D24E-B645-B884F69BA71A}"/>
              </a:ext>
            </a:extLst>
          </p:cNvPr>
          <p:cNvSpPr/>
          <p:nvPr/>
        </p:nvSpPr>
        <p:spPr>
          <a:xfrm>
            <a:off x="3511296" y="92605"/>
            <a:ext cx="8351795" cy="1200329"/>
          </a:xfrm>
          <a:prstGeom prst="rect">
            <a:avLst/>
          </a:prstGeom>
        </p:spPr>
        <p:txBody>
          <a:bodyPr wrap="square">
            <a:spAutoFit/>
          </a:bodyPr>
          <a:lstStyle/>
          <a:p>
            <a:r>
              <a:rPr lang="en-CA" sz="2400" b="1" dirty="0">
                <a:solidFill>
                  <a:srgbClr val="282A54"/>
                </a:solidFill>
                <a:latin typeface="Trebuchet MS" panose="020B0703020202090204" pitchFamily="34" charset="0"/>
              </a:rPr>
              <a:t>Zak - As an appointed coach of the Burlington Girls Hockey Club I pledge to follow the Coaches’ Code of Conduct</a:t>
            </a:r>
            <a:endParaRPr lang="en-CA" sz="2400" b="1" dirty="0">
              <a:solidFill>
                <a:srgbClr val="000000"/>
              </a:solidFill>
              <a:latin typeface="Trebuchet MS" panose="020B0703020202090204" pitchFamily="34" charset="0"/>
            </a:endParaRPr>
          </a:p>
        </p:txBody>
      </p:sp>
      <p:sp>
        <p:nvSpPr>
          <p:cNvPr id="13" name="Content Placeholder 2">
            <a:extLst>
              <a:ext uri="{FF2B5EF4-FFF2-40B4-BE49-F238E27FC236}">
                <a16:creationId xmlns:a16="http://schemas.microsoft.com/office/drawing/2014/main" id="{76A8DD58-372F-AF42-BB96-27C507F02259}"/>
              </a:ext>
            </a:extLst>
          </p:cNvPr>
          <p:cNvSpPr>
            <a:spLocks noGrp="1"/>
          </p:cNvSpPr>
          <p:nvPr>
            <p:ph idx="1"/>
          </p:nvPr>
        </p:nvSpPr>
        <p:spPr>
          <a:xfrm>
            <a:off x="2149618" y="4584926"/>
            <a:ext cx="5808770" cy="1434777"/>
          </a:xfrm>
          <a:ln>
            <a:solidFill>
              <a:schemeClr val="accent1">
                <a:lumMod val="50000"/>
              </a:schemeClr>
            </a:solidFill>
          </a:ln>
        </p:spPr>
        <p:txBody>
          <a:bodyPr>
            <a:normAutofit fontScale="92500" lnSpcReduction="20000"/>
          </a:bodyPr>
          <a:lstStyle/>
          <a:p>
            <a:pPr marL="0" indent="0">
              <a:buNone/>
            </a:pPr>
            <a:r>
              <a:rPr lang="en-US" sz="1400" b="1" dirty="0">
                <a:solidFill>
                  <a:schemeClr val="accent1">
                    <a:lumMod val="50000"/>
                  </a:schemeClr>
                </a:solidFill>
                <a:latin typeface="Trebuchet MS" panose="020B0703020202090204" pitchFamily="34" charset="0"/>
              </a:rPr>
              <a:t>Change Room &amp; Bench Policy </a:t>
            </a:r>
          </a:p>
          <a:p>
            <a:pPr>
              <a:buFont typeface="Wingdings" pitchFamily="2" charset="2"/>
              <a:buChar char="ü"/>
            </a:pPr>
            <a:r>
              <a:rPr lang="en-US" sz="1300" dirty="0">
                <a:solidFill>
                  <a:schemeClr val="accent2">
                    <a:lumMod val="75000"/>
                  </a:schemeClr>
                </a:solidFill>
                <a:latin typeface="Trebuchet MS" panose="020B0703020202090204" pitchFamily="34" charset="0"/>
              </a:rPr>
              <a:t>Absolutely no cameras – Reinforce with all support staff, parents and players</a:t>
            </a:r>
          </a:p>
          <a:p>
            <a:pPr>
              <a:buFont typeface="Wingdings" pitchFamily="2" charset="2"/>
              <a:buChar char="ü"/>
            </a:pPr>
            <a:r>
              <a:rPr lang="en-US" sz="1300" dirty="0">
                <a:solidFill>
                  <a:schemeClr val="accent2">
                    <a:lumMod val="75000"/>
                  </a:schemeClr>
                </a:solidFill>
                <a:latin typeface="Trebuchet MS" panose="020B0703020202090204" pitchFamily="34" charset="0"/>
              </a:rPr>
              <a:t>2 Den Mothers required in Change Room</a:t>
            </a:r>
          </a:p>
          <a:p>
            <a:pPr>
              <a:buFont typeface="Wingdings" pitchFamily="2" charset="2"/>
              <a:buChar char="ü"/>
            </a:pPr>
            <a:r>
              <a:rPr lang="en-US" sz="1300" dirty="0">
                <a:solidFill>
                  <a:schemeClr val="accent2">
                    <a:lumMod val="75000"/>
                  </a:schemeClr>
                </a:solidFill>
                <a:latin typeface="Trebuchet MS" panose="020B0703020202090204" pitchFamily="34" charset="0"/>
              </a:rPr>
              <a:t>No siblings</a:t>
            </a:r>
          </a:p>
          <a:p>
            <a:pPr>
              <a:buFont typeface="Wingdings" pitchFamily="2" charset="2"/>
              <a:buChar char="ü"/>
            </a:pPr>
            <a:r>
              <a:rPr lang="en-US" sz="1300" dirty="0">
                <a:solidFill>
                  <a:schemeClr val="accent2">
                    <a:lumMod val="75000"/>
                  </a:schemeClr>
                </a:solidFill>
                <a:latin typeface="Trebuchet MS" panose="020B0703020202090204" pitchFamily="34" charset="0"/>
              </a:rPr>
              <a:t>Atom &amp; up: men (including coaches) enter room </a:t>
            </a:r>
            <a:r>
              <a:rPr lang="en-US" sz="1300" b="1" dirty="0">
                <a:solidFill>
                  <a:schemeClr val="accent2">
                    <a:lumMod val="75000"/>
                  </a:schemeClr>
                </a:solidFill>
                <a:latin typeface="Trebuchet MS" panose="020B0703020202090204" pitchFamily="34" charset="0"/>
              </a:rPr>
              <a:t>ONLY </a:t>
            </a:r>
            <a:r>
              <a:rPr lang="en-US" sz="1300" dirty="0">
                <a:solidFill>
                  <a:schemeClr val="accent2">
                    <a:lumMod val="75000"/>
                  </a:schemeClr>
                </a:solidFill>
                <a:latin typeface="Trebuchet MS" panose="020B0703020202090204" pitchFamily="34" charset="0"/>
              </a:rPr>
              <a:t>when an "all clear" given</a:t>
            </a:r>
          </a:p>
        </p:txBody>
      </p:sp>
    </p:spTree>
    <p:extLst>
      <p:ext uri="{BB962C8B-B14F-4D97-AF65-F5344CB8AC3E}">
        <p14:creationId xmlns:p14="http://schemas.microsoft.com/office/powerpoint/2010/main" val="3705226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93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F1069C-8C95-EE4E-B1B0-BEF18F6B7AFE}"/>
              </a:ext>
            </a:extLst>
          </p:cNvPr>
          <p:cNvSpPr>
            <a:spLocks noGrp="1"/>
          </p:cNvSpPr>
          <p:nvPr>
            <p:ph type="title"/>
          </p:nvPr>
        </p:nvSpPr>
        <p:spPr>
          <a:xfrm>
            <a:off x="637380" y="434249"/>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General Principals </a:t>
            </a:r>
          </a:p>
        </p:txBody>
      </p:sp>
      <p:pic>
        <p:nvPicPr>
          <p:cNvPr id="11" name="Picture 10" descr="Burlington Barracudas Logo.jpg">
            <a:extLst>
              <a:ext uri="{FF2B5EF4-FFF2-40B4-BE49-F238E27FC236}">
                <a16:creationId xmlns:a16="http://schemas.microsoft.com/office/drawing/2014/main" id="{2D888DBE-5512-AD4B-B27F-E75FD5E5DE4A}"/>
              </a:ext>
            </a:extLst>
          </p:cNvPr>
          <p:cNvPicPr>
            <a:picLocks noChangeAspect="1"/>
          </p:cNvPicPr>
          <p:nvPr/>
        </p:nvPicPr>
        <p:blipFill>
          <a:blip r:embed="rId2" cstate="print">
            <a:alphaModFix amt="58000"/>
          </a:blip>
          <a:stretch>
            <a:fillRect/>
          </a:stretch>
        </p:blipFill>
        <p:spPr>
          <a:xfrm>
            <a:off x="10624457" y="5400895"/>
            <a:ext cx="1328230" cy="1215331"/>
          </a:xfrm>
          <a:prstGeom prst="rect">
            <a:avLst/>
          </a:prstGeom>
        </p:spPr>
      </p:pic>
      <p:sp>
        <p:nvSpPr>
          <p:cNvPr id="9" name="TextBox 8">
            <a:extLst>
              <a:ext uri="{FF2B5EF4-FFF2-40B4-BE49-F238E27FC236}">
                <a16:creationId xmlns:a16="http://schemas.microsoft.com/office/drawing/2014/main" id="{2973B604-4C34-854D-BFCB-DB22F78B3387}"/>
              </a:ext>
            </a:extLst>
          </p:cNvPr>
          <p:cNvSpPr txBox="1"/>
          <p:nvPr/>
        </p:nvSpPr>
        <p:spPr>
          <a:xfrm>
            <a:off x="3634985" y="547396"/>
            <a:ext cx="8278512" cy="6186309"/>
          </a:xfrm>
          <a:prstGeom prst="rect">
            <a:avLst/>
          </a:prstGeom>
          <a:noFill/>
        </p:spPr>
        <p:txBody>
          <a:bodyPr wrap="square" rtlCol="0">
            <a:spAutoFit/>
          </a:bodyPr>
          <a:lstStyle/>
          <a:p>
            <a:pPr algn="l"/>
            <a:r>
              <a:rPr lang="en-US" dirty="0">
                <a:solidFill>
                  <a:srgbClr val="222222"/>
                </a:solidFill>
                <a:latin typeface="arial" panose="020B0604020202020204" pitchFamily="34" charset="0"/>
              </a:rPr>
              <a:t>Not needed. Game Sheets - Games Sheets will be used for the PHU exhibition Games.  Managers, I will send a note out later this week regarding a "pick up" at my house for your team.  Details to follow</a:t>
            </a:r>
          </a:p>
          <a:p>
            <a:pPr algn="l"/>
            <a:endParaRPr lang="en-US" dirty="0">
              <a:solidFill>
                <a:srgbClr val="222222"/>
              </a:solidFill>
              <a:latin typeface="arial" panose="020B0604020202020204" pitchFamily="34" charset="0"/>
            </a:endParaRPr>
          </a:p>
          <a:p>
            <a:pPr algn="l"/>
            <a:r>
              <a:rPr lang="en-US" dirty="0">
                <a:solidFill>
                  <a:srgbClr val="222222"/>
                </a:solidFill>
                <a:latin typeface="arial" panose="020B0604020202020204" pitchFamily="34" charset="0"/>
              </a:rPr>
              <a:t>Refs/Time-keepers - They will be arranged and paid for by the BGHC... Dave Irwin is the Referee and Chief - if the Ref/Time-keeper isn't at the game 10 min prior then call Dave 289 439 7599</a:t>
            </a:r>
          </a:p>
          <a:p>
            <a:pPr algn="l"/>
            <a:endParaRPr lang="en-US" dirty="0">
              <a:solidFill>
                <a:srgbClr val="222222"/>
              </a:solidFill>
              <a:latin typeface="arial" panose="020B0604020202020204" pitchFamily="34" charset="0"/>
            </a:endParaRPr>
          </a:p>
          <a:p>
            <a:pPr algn="l"/>
            <a:r>
              <a:rPr lang="en-US" dirty="0">
                <a:solidFill>
                  <a:srgbClr val="222222"/>
                </a:solidFill>
                <a:latin typeface="arial" panose="020B0604020202020204" pitchFamily="34" charset="0"/>
              </a:rPr>
              <a:t>Key documents shared …</a:t>
            </a:r>
          </a:p>
          <a:p>
            <a:pPr algn="l"/>
            <a:r>
              <a:rPr lang="en-US" dirty="0">
                <a:solidFill>
                  <a:srgbClr val="222222"/>
                </a:solidFill>
                <a:latin typeface="arial" panose="020B0604020202020204" pitchFamily="34" charset="0"/>
              </a:rPr>
              <a:t>1) Modified Season Game Tip Sheet</a:t>
            </a:r>
          </a:p>
          <a:p>
            <a:pPr marL="285750" indent="-285750" algn="l">
              <a:buFontTx/>
              <a:buChar char="-"/>
            </a:pPr>
            <a:r>
              <a:rPr lang="en-US" dirty="0">
                <a:solidFill>
                  <a:srgbClr val="222222"/>
                </a:solidFill>
                <a:latin typeface="arial" panose="020B0604020202020204" pitchFamily="34" charset="0"/>
              </a:rPr>
              <a:t>this outlines key areas such as the Modified 4v4 format, COVID protocols, </a:t>
            </a:r>
            <a:r>
              <a:rPr lang="en-US" dirty="0" err="1">
                <a:solidFill>
                  <a:srgbClr val="222222"/>
                </a:solidFill>
                <a:latin typeface="arial" panose="020B0604020202020204" pitchFamily="34" charset="0"/>
              </a:rPr>
              <a:t>GameSheets</a:t>
            </a:r>
            <a:r>
              <a:rPr lang="en-US" dirty="0">
                <a:solidFill>
                  <a:srgbClr val="222222"/>
                </a:solidFill>
                <a:latin typeface="arial" panose="020B0604020202020204" pitchFamily="34" charset="0"/>
              </a:rPr>
              <a:t>, Ref/Time-keepers, Facility Guidelines.  Please read in full and share with your team members</a:t>
            </a:r>
          </a:p>
          <a:p>
            <a:pPr marL="285750" indent="-285750" algn="l">
              <a:buFontTx/>
              <a:buChar char="-"/>
            </a:pPr>
            <a:endParaRPr lang="en-US" dirty="0">
              <a:solidFill>
                <a:srgbClr val="222222"/>
              </a:solidFill>
              <a:latin typeface="arial" panose="020B0604020202020204" pitchFamily="34" charset="0"/>
            </a:endParaRPr>
          </a:p>
          <a:p>
            <a:pPr algn="l"/>
            <a:r>
              <a:rPr lang="en-US" dirty="0">
                <a:solidFill>
                  <a:srgbClr val="222222"/>
                </a:solidFill>
                <a:latin typeface="arial" panose="020B0604020202020204" pitchFamily="34" charset="0"/>
              </a:rPr>
              <a:t>2) Facility Attendance forms - used for contact tracing of Visiting Teams</a:t>
            </a:r>
          </a:p>
          <a:p>
            <a:pPr algn="l"/>
            <a:r>
              <a:rPr lang="en-US" dirty="0">
                <a:solidFill>
                  <a:srgbClr val="222222"/>
                </a:solidFill>
                <a:latin typeface="arial" panose="020B0604020202020204" pitchFamily="34" charset="0"/>
              </a:rPr>
              <a:t>- there are 3 forms: Barracuda, Oakville and North Halton.  If you are travelling to North Halton - fill out their form, if travelling to Oakville - fill out theirs.  </a:t>
            </a:r>
          </a:p>
          <a:p>
            <a:pPr algn="l"/>
            <a:r>
              <a:rPr lang="en-US" dirty="0">
                <a:solidFill>
                  <a:srgbClr val="222222"/>
                </a:solidFill>
                <a:latin typeface="arial" panose="020B0604020202020204" pitchFamily="34" charset="0"/>
              </a:rPr>
              <a:t>- Managers Keep the "visiting team" one on file in the event we need to contact trace</a:t>
            </a:r>
          </a:p>
          <a:p>
            <a:pPr algn="l"/>
            <a:endParaRPr lang="en-US" dirty="0">
              <a:solidFill>
                <a:srgbClr val="222222"/>
              </a:solidFill>
              <a:latin typeface="arial" panose="020B0604020202020204" pitchFamily="34" charset="0"/>
            </a:endParaRPr>
          </a:p>
          <a:p>
            <a:pPr algn="l"/>
            <a:r>
              <a:rPr lang="en-US" dirty="0">
                <a:solidFill>
                  <a:srgbClr val="222222"/>
                </a:solidFill>
                <a:latin typeface="arial" panose="020B0604020202020204" pitchFamily="34" charset="0"/>
              </a:rPr>
              <a:t>These attachments are also located on our https://bghc.ca/Libraries/6011/COVID-19/ page.</a:t>
            </a:r>
            <a:endParaRPr lang="en-US" b="0" i="0" dirty="0">
              <a:solidFill>
                <a:srgbClr val="222222"/>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21F31308-31E4-374A-A4CF-776B4FACFEBC}"/>
              </a:ext>
            </a:extLst>
          </p:cNvPr>
          <p:cNvSpPr/>
          <p:nvPr/>
        </p:nvSpPr>
        <p:spPr>
          <a:xfrm>
            <a:off x="3600375" y="116086"/>
            <a:ext cx="8351795" cy="461665"/>
          </a:xfrm>
          <a:prstGeom prst="rect">
            <a:avLst/>
          </a:prstGeom>
        </p:spPr>
        <p:txBody>
          <a:bodyPr wrap="square">
            <a:spAutoFit/>
          </a:bodyPr>
          <a:lstStyle/>
          <a:p>
            <a:r>
              <a:rPr lang="en-US" sz="2400" b="1" i="0" dirty="0">
                <a:solidFill>
                  <a:srgbClr val="222222"/>
                </a:solidFill>
                <a:effectLst/>
                <a:latin typeface="arial" panose="020B0604020202020204" pitchFamily="34" charset="0"/>
              </a:rPr>
              <a:t>Zak – Key Messages about hockey play </a:t>
            </a:r>
            <a:endParaRPr lang="en-CA" sz="2400" b="1" dirty="0">
              <a:solidFill>
                <a:srgbClr val="000000"/>
              </a:solidFill>
              <a:latin typeface="Trebuchet MS" panose="020B0703020202090204" pitchFamily="34" charset="0"/>
            </a:endParaRPr>
          </a:p>
        </p:txBody>
      </p:sp>
    </p:spTree>
    <p:extLst>
      <p:ext uri="{BB962C8B-B14F-4D97-AF65-F5344CB8AC3E}">
        <p14:creationId xmlns:p14="http://schemas.microsoft.com/office/powerpoint/2010/main" val="777746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93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F1069C-8C95-EE4E-B1B0-BEF18F6B7AFE}"/>
              </a:ext>
            </a:extLst>
          </p:cNvPr>
          <p:cNvSpPr>
            <a:spLocks noGrp="1"/>
          </p:cNvSpPr>
          <p:nvPr>
            <p:ph type="title"/>
          </p:nvPr>
        </p:nvSpPr>
        <p:spPr>
          <a:xfrm>
            <a:off x="637380" y="434249"/>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General Principals </a:t>
            </a:r>
          </a:p>
        </p:txBody>
      </p:sp>
      <p:pic>
        <p:nvPicPr>
          <p:cNvPr id="11" name="Picture 10" descr="Burlington Barracudas Logo.jpg">
            <a:extLst>
              <a:ext uri="{FF2B5EF4-FFF2-40B4-BE49-F238E27FC236}">
                <a16:creationId xmlns:a16="http://schemas.microsoft.com/office/drawing/2014/main" id="{2D888DBE-5512-AD4B-B27F-E75FD5E5DE4A}"/>
              </a:ext>
            </a:extLst>
          </p:cNvPr>
          <p:cNvPicPr>
            <a:picLocks noChangeAspect="1"/>
          </p:cNvPicPr>
          <p:nvPr/>
        </p:nvPicPr>
        <p:blipFill>
          <a:blip r:embed="rId2" cstate="print">
            <a:alphaModFix amt="58000"/>
          </a:blip>
          <a:stretch>
            <a:fillRect/>
          </a:stretch>
        </p:blipFill>
        <p:spPr>
          <a:xfrm>
            <a:off x="10624457" y="5400895"/>
            <a:ext cx="1328230" cy="1215331"/>
          </a:xfrm>
          <a:prstGeom prst="rect">
            <a:avLst/>
          </a:prstGeom>
        </p:spPr>
      </p:pic>
      <p:sp>
        <p:nvSpPr>
          <p:cNvPr id="9" name="TextBox 8">
            <a:extLst>
              <a:ext uri="{FF2B5EF4-FFF2-40B4-BE49-F238E27FC236}">
                <a16:creationId xmlns:a16="http://schemas.microsoft.com/office/drawing/2014/main" id="{2973B604-4C34-854D-BFCB-DB22F78B3387}"/>
              </a:ext>
            </a:extLst>
          </p:cNvPr>
          <p:cNvSpPr txBox="1"/>
          <p:nvPr/>
        </p:nvSpPr>
        <p:spPr>
          <a:xfrm>
            <a:off x="3674175" y="855553"/>
            <a:ext cx="8278512" cy="2862322"/>
          </a:xfrm>
          <a:prstGeom prst="rect">
            <a:avLst/>
          </a:prstGeom>
          <a:noFill/>
        </p:spPr>
        <p:txBody>
          <a:bodyPr wrap="square" rtlCol="0">
            <a:spAutoFit/>
          </a:bodyPr>
          <a:lstStyle/>
          <a:p>
            <a:pPr algn="l"/>
            <a:endParaRPr lang="en-US" dirty="0">
              <a:solidFill>
                <a:srgbClr val="222222"/>
              </a:solidFill>
              <a:latin typeface="arial" panose="020B0604020202020204" pitchFamily="34" charset="0"/>
            </a:endParaRPr>
          </a:p>
          <a:p>
            <a:pPr algn="l"/>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arial" panose="020B0604020202020204" pitchFamily="34" charset="0"/>
              </a:rPr>
              <a:t>Also, one more </a:t>
            </a:r>
            <a:r>
              <a:rPr lang="en-US" b="1" i="0" u="sng" dirty="0">
                <a:solidFill>
                  <a:srgbClr val="222222"/>
                </a:solidFill>
                <a:effectLst/>
                <a:latin typeface="arial" panose="020B0604020202020204" pitchFamily="34" charset="0"/>
              </a:rPr>
              <a:t>EXTREMELY IMPORTANT </a:t>
            </a:r>
            <a:r>
              <a:rPr lang="en-US" b="0" i="0" dirty="0">
                <a:solidFill>
                  <a:srgbClr val="222222"/>
                </a:solidFill>
                <a:effectLst/>
                <a:latin typeface="arial" panose="020B0604020202020204" pitchFamily="34" charset="0"/>
              </a:rPr>
              <a:t>piece I </a:t>
            </a:r>
            <a:r>
              <a:rPr lang="en-US" b="1" i="0" u="sng" dirty="0">
                <a:solidFill>
                  <a:srgbClr val="222222"/>
                </a:solidFill>
                <a:effectLst/>
                <a:latin typeface="arial" panose="020B0604020202020204" pitchFamily="34" charset="0"/>
              </a:rPr>
              <a:t>MUST</a:t>
            </a:r>
            <a:r>
              <a:rPr lang="en-US" b="0" i="0" dirty="0">
                <a:solidFill>
                  <a:srgbClr val="222222"/>
                </a:solidFill>
                <a:effectLst/>
                <a:latin typeface="arial" panose="020B0604020202020204" pitchFamily="34" charset="0"/>
              </a:rPr>
              <a:t> enforce...OWHA isn't messing around this year.  </a:t>
            </a:r>
            <a:r>
              <a:rPr lang="en-US" b="1" i="0" u="sng" dirty="0">
                <a:solidFill>
                  <a:srgbClr val="222222"/>
                </a:solidFill>
                <a:effectLst/>
                <a:latin typeface="arial" panose="020B0604020202020204" pitchFamily="34" charset="0"/>
              </a:rPr>
              <a:t>You MUST have your certifications/respect in sports/police check entered in RAMP</a:t>
            </a:r>
            <a:r>
              <a:rPr lang="en-US" b="0" i="0" dirty="0">
                <a:solidFill>
                  <a:srgbClr val="222222"/>
                </a:solidFill>
                <a:effectLst/>
                <a:latin typeface="arial" panose="020B0604020202020204" pitchFamily="34" charset="0"/>
              </a:rPr>
              <a:t>.  In the past, Gail (</a:t>
            </a:r>
            <a:r>
              <a:rPr lang="en-US" b="0" i="0" dirty="0" err="1">
                <a:solidFill>
                  <a:srgbClr val="222222"/>
                </a:solidFill>
                <a:effectLst/>
                <a:latin typeface="arial" panose="020B0604020202020204" pitchFamily="34" charset="0"/>
              </a:rPr>
              <a:t>CC'd</a:t>
            </a:r>
            <a:r>
              <a:rPr lang="en-US" b="0" i="0" dirty="0">
                <a:solidFill>
                  <a:srgbClr val="222222"/>
                </a:solidFill>
                <a:effectLst/>
                <a:latin typeface="arial" panose="020B0604020202020204" pitchFamily="34" charset="0"/>
              </a:rPr>
              <a:t>) was able to subvert the system temporarily until you got them, but with the move to RAMP she cannot.  Once submitted to the OWHA office (RAMP does that directly) and approved by them, you have </a:t>
            </a:r>
            <a:r>
              <a:rPr lang="en-US" b="1" i="0" u="sng" dirty="0">
                <a:solidFill>
                  <a:srgbClr val="222222"/>
                </a:solidFill>
                <a:effectLst/>
                <a:latin typeface="arial" panose="020B0604020202020204" pitchFamily="34" charset="0"/>
              </a:rPr>
              <a:t>30 days </a:t>
            </a:r>
            <a:r>
              <a:rPr lang="en-US" b="0" i="0" dirty="0">
                <a:solidFill>
                  <a:srgbClr val="222222"/>
                </a:solidFill>
                <a:effectLst/>
                <a:latin typeface="arial" panose="020B0604020202020204" pitchFamily="34" charset="0"/>
              </a:rPr>
              <a:t>to ensure all criteria is met, and if it's not, your team gets voided and pulled.</a:t>
            </a:r>
            <a:br>
              <a:rPr lang="en-US" b="0" i="0" dirty="0">
                <a:solidFill>
                  <a:srgbClr val="222222"/>
                </a:solidFill>
                <a:effectLst/>
                <a:latin typeface="arial" panose="020B0604020202020204" pitchFamily="34" charset="0"/>
              </a:rPr>
            </a:br>
            <a:endParaRPr lang="en-US" b="0" i="0" dirty="0">
              <a:solidFill>
                <a:srgbClr val="222222"/>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21F31308-31E4-374A-A4CF-776B4FACFEBC}"/>
              </a:ext>
            </a:extLst>
          </p:cNvPr>
          <p:cNvSpPr/>
          <p:nvPr/>
        </p:nvSpPr>
        <p:spPr>
          <a:xfrm>
            <a:off x="3600375" y="116086"/>
            <a:ext cx="8351795" cy="461665"/>
          </a:xfrm>
          <a:prstGeom prst="rect">
            <a:avLst/>
          </a:prstGeom>
        </p:spPr>
        <p:txBody>
          <a:bodyPr wrap="square">
            <a:spAutoFit/>
          </a:bodyPr>
          <a:lstStyle/>
          <a:p>
            <a:r>
              <a:rPr lang="en-US" sz="2400" b="1" i="0" dirty="0">
                <a:solidFill>
                  <a:srgbClr val="222222"/>
                </a:solidFill>
                <a:effectLst/>
                <a:latin typeface="arial" panose="020B0604020202020204" pitchFamily="34" charset="0"/>
              </a:rPr>
              <a:t>Zak – Key Messages about hockey play – Ramp   </a:t>
            </a:r>
            <a:endParaRPr lang="en-CA" sz="2400" b="1" dirty="0">
              <a:solidFill>
                <a:srgbClr val="000000"/>
              </a:solidFill>
              <a:latin typeface="Trebuchet MS" panose="020B0703020202090204" pitchFamily="34" charset="0"/>
            </a:endParaRPr>
          </a:p>
        </p:txBody>
      </p:sp>
    </p:spTree>
    <p:extLst>
      <p:ext uri="{BB962C8B-B14F-4D97-AF65-F5344CB8AC3E}">
        <p14:creationId xmlns:p14="http://schemas.microsoft.com/office/powerpoint/2010/main" val="590004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93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F1069C-8C95-EE4E-B1B0-BEF18F6B7AFE}"/>
              </a:ext>
            </a:extLst>
          </p:cNvPr>
          <p:cNvSpPr>
            <a:spLocks noGrp="1"/>
          </p:cNvSpPr>
          <p:nvPr>
            <p:ph type="title"/>
          </p:nvPr>
        </p:nvSpPr>
        <p:spPr>
          <a:xfrm>
            <a:off x="637380" y="434249"/>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General Principals </a:t>
            </a:r>
          </a:p>
        </p:txBody>
      </p:sp>
      <p:pic>
        <p:nvPicPr>
          <p:cNvPr id="11" name="Picture 10" descr="Burlington Barracudas Logo.jpg">
            <a:extLst>
              <a:ext uri="{FF2B5EF4-FFF2-40B4-BE49-F238E27FC236}">
                <a16:creationId xmlns:a16="http://schemas.microsoft.com/office/drawing/2014/main" id="{2D888DBE-5512-AD4B-B27F-E75FD5E5DE4A}"/>
              </a:ext>
            </a:extLst>
          </p:cNvPr>
          <p:cNvPicPr>
            <a:picLocks noChangeAspect="1"/>
          </p:cNvPicPr>
          <p:nvPr/>
        </p:nvPicPr>
        <p:blipFill>
          <a:blip r:embed="rId2" cstate="print">
            <a:alphaModFix amt="58000"/>
          </a:blip>
          <a:stretch>
            <a:fillRect/>
          </a:stretch>
        </p:blipFill>
        <p:spPr>
          <a:xfrm>
            <a:off x="10624457" y="5400895"/>
            <a:ext cx="1328230" cy="1215331"/>
          </a:xfrm>
          <a:prstGeom prst="rect">
            <a:avLst/>
          </a:prstGeom>
        </p:spPr>
      </p:pic>
      <p:sp>
        <p:nvSpPr>
          <p:cNvPr id="9" name="TextBox 8">
            <a:extLst>
              <a:ext uri="{FF2B5EF4-FFF2-40B4-BE49-F238E27FC236}">
                <a16:creationId xmlns:a16="http://schemas.microsoft.com/office/drawing/2014/main" id="{2973B604-4C34-854D-BFCB-DB22F78B3387}"/>
              </a:ext>
            </a:extLst>
          </p:cNvPr>
          <p:cNvSpPr txBox="1"/>
          <p:nvPr/>
        </p:nvSpPr>
        <p:spPr>
          <a:xfrm>
            <a:off x="3634985" y="1158365"/>
            <a:ext cx="8278512" cy="3693319"/>
          </a:xfrm>
          <a:prstGeom prst="rect">
            <a:avLst/>
          </a:prstGeom>
          <a:noFill/>
        </p:spPr>
        <p:txBody>
          <a:bodyPr wrap="square" rtlCol="0">
            <a:spAutoFit/>
          </a:bodyPr>
          <a:lstStyle/>
          <a:p>
            <a:pPr algn="l"/>
            <a:r>
              <a:rPr lang="en-US" b="1" i="0" dirty="0">
                <a:solidFill>
                  <a:srgbClr val="222222"/>
                </a:solidFill>
                <a:effectLst/>
                <a:latin typeface="arial" panose="020B0604020202020204" pitchFamily="34" charset="0"/>
              </a:rPr>
              <a:t>Calendar is up to date on the site with the schedule - team # and </a:t>
            </a:r>
            <a:r>
              <a:rPr lang="en-US" b="1" i="0" dirty="0" err="1">
                <a:solidFill>
                  <a:srgbClr val="222222"/>
                </a:solidFill>
                <a:effectLst/>
                <a:latin typeface="arial" panose="020B0604020202020204" pitchFamily="34" charset="0"/>
              </a:rPr>
              <a:t>Colour</a:t>
            </a:r>
            <a:r>
              <a:rPr lang="en-US" b="1" i="0" dirty="0">
                <a:solidFill>
                  <a:srgbClr val="222222"/>
                </a:solidFill>
                <a:effectLst/>
                <a:latin typeface="arial" panose="020B0604020202020204" pitchFamily="34" charset="0"/>
              </a:rPr>
              <a:t> are there</a:t>
            </a:r>
            <a:endParaRPr lang="en-US" b="0" i="0" dirty="0">
              <a:solidFill>
                <a:srgbClr val="222222"/>
              </a:solidFill>
              <a:effectLst/>
              <a:latin typeface="arial" panose="020B0604020202020204" pitchFamily="34" charset="0"/>
            </a:endParaRPr>
          </a:p>
          <a:p>
            <a:pPr algn="l"/>
            <a:r>
              <a:rPr lang="en-US" b="0" i="0" dirty="0">
                <a:solidFill>
                  <a:srgbClr val="1155CC"/>
                </a:solidFill>
                <a:effectLst/>
                <a:latin typeface="arial" panose="020B0604020202020204" pitchFamily="34" charset="0"/>
                <a:hlinkClick r:id="rId3"/>
              </a:rPr>
              <a:t>https://bghc.ca/Leagues/1524/Calendar/</a:t>
            </a:r>
            <a:br>
              <a:rPr lang="en-US" b="0" i="0" dirty="0">
                <a:solidFill>
                  <a:srgbClr val="222222"/>
                </a:solidFill>
                <a:effectLst/>
                <a:latin typeface="arial" panose="020B0604020202020204" pitchFamily="34" charset="0"/>
              </a:rPr>
            </a:br>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arial" panose="020B0604020202020204" pitchFamily="34" charset="0"/>
              </a:rPr>
              <a:t>1) Internal and External Groups</a:t>
            </a:r>
          </a:p>
          <a:p>
            <a:pPr algn="l"/>
            <a:r>
              <a:rPr lang="en-US" b="0" i="0" dirty="0">
                <a:solidFill>
                  <a:srgbClr val="222222"/>
                </a:solidFill>
                <a:effectLst/>
                <a:latin typeface="arial" panose="020B0604020202020204" pitchFamily="34" charset="0"/>
              </a:rPr>
              <a:t>- according to the OWHA we are allowed to form Internal Groups and External Groups or Bubbles of 50 players.</a:t>
            </a:r>
          </a:p>
          <a:p>
            <a:pPr algn="l"/>
            <a:r>
              <a:rPr lang="en-US" b="0" i="0" dirty="0">
                <a:solidFill>
                  <a:srgbClr val="222222"/>
                </a:solidFill>
                <a:effectLst/>
                <a:latin typeface="arial" panose="020B0604020202020204" pitchFamily="34" charset="0"/>
              </a:rPr>
              <a:t>- Each division (U9, U11, U13, U15 and U18) are split into 6 teams and form up 2 Internal Groups/Bubbles</a:t>
            </a:r>
          </a:p>
          <a:p>
            <a:pPr algn="l"/>
            <a:r>
              <a:rPr lang="en-US" b="0" i="0" dirty="0">
                <a:solidFill>
                  <a:srgbClr val="222222"/>
                </a:solidFill>
                <a:effectLst/>
                <a:latin typeface="arial" panose="020B0604020202020204" pitchFamily="34" charset="0"/>
              </a:rPr>
              <a:t>Internal Bubble 1: Team 1, 2, 3 (</a:t>
            </a:r>
            <a:r>
              <a:rPr lang="en-US" b="0" i="0" dirty="0" err="1">
                <a:solidFill>
                  <a:srgbClr val="222222"/>
                </a:solidFill>
                <a:effectLst/>
                <a:latin typeface="arial" panose="020B0604020202020204" pitchFamily="34" charset="0"/>
              </a:rPr>
              <a:t>colours</a:t>
            </a:r>
            <a:r>
              <a:rPr lang="en-US" b="0" i="0" dirty="0">
                <a:solidFill>
                  <a:srgbClr val="222222"/>
                </a:solidFill>
                <a:effectLst/>
                <a:latin typeface="arial" panose="020B0604020202020204" pitchFamily="34" charset="0"/>
              </a:rPr>
              <a:t> yet to be determined) and Internal Bubble 2: Team 4, 5, 6</a:t>
            </a:r>
          </a:p>
          <a:p>
            <a:pPr algn="l"/>
            <a:br>
              <a:rPr lang="en-US" b="0" i="0" dirty="0">
                <a:solidFill>
                  <a:srgbClr val="222222"/>
                </a:solidFill>
                <a:effectLst/>
                <a:latin typeface="arial" panose="020B0604020202020204" pitchFamily="34" charset="0"/>
              </a:rPr>
            </a:br>
            <a:endParaRPr lang="en-US" b="0" i="0" dirty="0">
              <a:solidFill>
                <a:srgbClr val="222222"/>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21F31308-31E4-374A-A4CF-776B4FACFEBC}"/>
              </a:ext>
            </a:extLst>
          </p:cNvPr>
          <p:cNvSpPr/>
          <p:nvPr/>
        </p:nvSpPr>
        <p:spPr>
          <a:xfrm>
            <a:off x="3600375" y="116086"/>
            <a:ext cx="8351795" cy="461665"/>
          </a:xfrm>
          <a:prstGeom prst="rect">
            <a:avLst/>
          </a:prstGeom>
        </p:spPr>
        <p:txBody>
          <a:bodyPr wrap="square">
            <a:spAutoFit/>
          </a:bodyPr>
          <a:lstStyle/>
          <a:p>
            <a:r>
              <a:rPr lang="en-US" sz="2400" b="1" i="0" dirty="0" err="1">
                <a:solidFill>
                  <a:srgbClr val="222222"/>
                </a:solidFill>
                <a:effectLst/>
                <a:latin typeface="arial" panose="020B0604020202020204" pitchFamily="34" charset="0"/>
              </a:rPr>
              <a:t>Lanna</a:t>
            </a:r>
            <a:r>
              <a:rPr lang="en-US" sz="2400" b="1" i="0" dirty="0">
                <a:solidFill>
                  <a:srgbClr val="222222"/>
                </a:solidFill>
                <a:effectLst/>
                <a:latin typeface="arial" panose="020B0604020202020204" pitchFamily="34" charset="0"/>
              </a:rPr>
              <a:t> - General Principles for the season format:</a:t>
            </a:r>
            <a:endParaRPr lang="en-CA" sz="2400" b="1" dirty="0">
              <a:solidFill>
                <a:srgbClr val="000000"/>
              </a:solidFill>
              <a:latin typeface="Trebuchet MS" panose="020B0703020202090204" pitchFamily="34" charset="0"/>
            </a:endParaRPr>
          </a:p>
        </p:txBody>
      </p:sp>
    </p:spTree>
    <p:extLst>
      <p:ext uri="{BB962C8B-B14F-4D97-AF65-F5344CB8AC3E}">
        <p14:creationId xmlns:p14="http://schemas.microsoft.com/office/powerpoint/2010/main" val="2346783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93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F1069C-8C95-EE4E-B1B0-BEF18F6B7AFE}"/>
              </a:ext>
            </a:extLst>
          </p:cNvPr>
          <p:cNvSpPr>
            <a:spLocks noGrp="1"/>
          </p:cNvSpPr>
          <p:nvPr>
            <p:ph type="title"/>
          </p:nvPr>
        </p:nvSpPr>
        <p:spPr>
          <a:xfrm>
            <a:off x="637380" y="434249"/>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General Principals </a:t>
            </a:r>
          </a:p>
        </p:txBody>
      </p:sp>
      <p:pic>
        <p:nvPicPr>
          <p:cNvPr id="11" name="Picture 10" descr="Burlington Barracudas Logo.jpg">
            <a:extLst>
              <a:ext uri="{FF2B5EF4-FFF2-40B4-BE49-F238E27FC236}">
                <a16:creationId xmlns:a16="http://schemas.microsoft.com/office/drawing/2014/main" id="{2D888DBE-5512-AD4B-B27F-E75FD5E5DE4A}"/>
              </a:ext>
            </a:extLst>
          </p:cNvPr>
          <p:cNvPicPr>
            <a:picLocks noChangeAspect="1"/>
          </p:cNvPicPr>
          <p:nvPr/>
        </p:nvPicPr>
        <p:blipFill>
          <a:blip r:embed="rId2" cstate="print">
            <a:alphaModFix amt="58000"/>
          </a:blip>
          <a:stretch>
            <a:fillRect/>
          </a:stretch>
        </p:blipFill>
        <p:spPr>
          <a:xfrm>
            <a:off x="10624457" y="5400895"/>
            <a:ext cx="1328230" cy="1215331"/>
          </a:xfrm>
          <a:prstGeom prst="rect">
            <a:avLst/>
          </a:prstGeom>
        </p:spPr>
      </p:pic>
      <p:sp>
        <p:nvSpPr>
          <p:cNvPr id="9" name="TextBox 8">
            <a:extLst>
              <a:ext uri="{FF2B5EF4-FFF2-40B4-BE49-F238E27FC236}">
                <a16:creationId xmlns:a16="http://schemas.microsoft.com/office/drawing/2014/main" id="{2973B604-4C34-854D-BFCB-DB22F78B3387}"/>
              </a:ext>
            </a:extLst>
          </p:cNvPr>
          <p:cNvSpPr txBox="1"/>
          <p:nvPr/>
        </p:nvSpPr>
        <p:spPr>
          <a:xfrm>
            <a:off x="3600375" y="1178719"/>
            <a:ext cx="8278512" cy="5078313"/>
          </a:xfrm>
          <a:prstGeom prst="rect">
            <a:avLst/>
          </a:prstGeom>
          <a:noFill/>
        </p:spPr>
        <p:txBody>
          <a:bodyPr wrap="square" rtlCol="0">
            <a:spAutoFit/>
          </a:bodyPr>
          <a:lstStyle/>
          <a:p>
            <a:pPr algn="l"/>
            <a:r>
              <a:rPr lang="en-US" b="0" i="0" dirty="0">
                <a:solidFill>
                  <a:srgbClr val="222222"/>
                </a:solidFill>
                <a:effectLst/>
                <a:latin typeface="arial" panose="020B0604020202020204" pitchFamily="34" charset="0"/>
              </a:rPr>
              <a:t>2) Goalies </a:t>
            </a:r>
          </a:p>
          <a:p>
            <a:r>
              <a:rPr lang="en-US" b="0" i="0" dirty="0">
                <a:solidFill>
                  <a:srgbClr val="222222"/>
                </a:solidFill>
                <a:effectLst/>
                <a:latin typeface="arial" panose="020B0604020202020204" pitchFamily="34" charset="0"/>
              </a:rPr>
              <a:t>- each Goalie </a:t>
            </a:r>
            <a:r>
              <a:rPr lang="en-US" dirty="0">
                <a:solidFill>
                  <a:srgbClr val="222222"/>
                </a:solidFill>
                <a:latin typeface="arial" panose="020B0604020202020204" pitchFamily="34" charset="0"/>
              </a:rPr>
              <a:t>will be assigned to </a:t>
            </a:r>
            <a:r>
              <a:rPr lang="en-US" b="0" i="0" dirty="0">
                <a:solidFill>
                  <a:srgbClr val="222222"/>
                </a:solidFill>
                <a:effectLst/>
                <a:latin typeface="arial" panose="020B0604020202020204" pitchFamily="34" charset="0"/>
              </a:rPr>
              <a:t>a specific team within 1 Internal group/bubble, this would be for Practices and Games within that Internal Bubble</a:t>
            </a:r>
          </a:p>
          <a:p>
            <a:pPr algn="l"/>
            <a:r>
              <a:rPr lang="en-US" b="0" i="0" dirty="0">
                <a:solidFill>
                  <a:srgbClr val="222222"/>
                </a:solidFill>
                <a:effectLst/>
                <a:latin typeface="arial" panose="020B0604020202020204" pitchFamily="34" charset="0"/>
              </a:rPr>
              <a:t>- BUT because we don't have enough for each team, </a:t>
            </a:r>
            <a:r>
              <a:rPr lang="en-US" b="1" i="0" dirty="0">
                <a:solidFill>
                  <a:srgbClr val="222222"/>
                </a:solidFill>
                <a:effectLst/>
                <a:latin typeface="arial" panose="020B0604020202020204" pitchFamily="34" charset="0"/>
              </a:rPr>
              <a:t>Goalies will also be part of an Extended Group</a:t>
            </a:r>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arial" panose="020B0604020202020204" pitchFamily="34" charset="0"/>
              </a:rPr>
              <a:t>- due to their limited contact with other players, not sitting on the bench </a:t>
            </a:r>
            <a:r>
              <a:rPr lang="en-US" b="0" i="0" dirty="0" err="1">
                <a:solidFill>
                  <a:srgbClr val="222222"/>
                </a:solidFill>
                <a:effectLst/>
                <a:latin typeface="arial" panose="020B0604020202020204" pitchFamily="34" charset="0"/>
              </a:rPr>
              <a:t>etc</a:t>
            </a:r>
            <a:r>
              <a:rPr lang="en-US" b="0" i="0" dirty="0">
                <a:solidFill>
                  <a:srgbClr val="222222"/>
                </a:solidFill>
                <a:effectLst/>
                <a:latin typeface="arial" panose="020B0604020202020204" pitchFamily="34" charset="0"/>
              </a:rPr>
              <a:t> this risk factor is low for contracting COVID so they can also belong to the External Group (the other group of 3 teams)</a:t>
            </a:r>
          </a:p>
          <a:p>
            <a:pPr algn="l"/>
            <a:r>
              <a:rPr lang="en-US" b="0" i="0" dirty="0">
                <a:solidFill>
                  <a:srgbClr val="222222"/>
                </a:solidFill>
                <a:effectLst/>
                <a:latin typeface="arial" panose="020B0604020202020204" pitchFamily="34" charset="0"/>
              </a:rPr>
              <a:t>- This External group is for GAMES ONLY</a:t>
            </a:r>
          </a:p>
          <a:p>
            <a:pPr algn="l"/>
            <a:r>
              <a:rPr lang="en-US" b="0" i="0" dirty="0">
                <a:solidFill>
                  <a:srgbClr val="222222"/>
                </a:solidFill>
                <a:effectLst/>
                <a:latin typeface="arial" panose="020B0604020202020204" pitchFamily="34" charset="0"/>
              </a:rPr>
              <a:t>- this would be discussed prior to each game to ensure they are available to play back to back and if parents are ok with this happening for their daughter</a:t>
            </a:r>
          </a:p>
          <a:p>
            <a:pPr algn="l"/>
            <a:r>
              <a:rPr lang="en-US" b="0" i="0" dirty="0">
                <a:solidFill>
                  <a:srgbClr val="222222"/>
                </a:solidFill>
                <a:effectLst/>
                <a:latin typeface="arial" panose="020B0604020202020204" pitchFamily="34" charset="0"/>
              </a:rPr>
              <a:t>- we have enough for 1 Goalie per Internal Bubble, but in some cases (U9, U11) we have only a few so this External Group/Bubble rule will be needed to take affect for Games</a:t>
            </a:r>
          </a:p>
          <a:p>
            <a:pPr algn="l"/>
            <a:br>
              <a:rPr lang="en-US" b="0" i="0" dirty="0">
                <a:solidFill>
                  <a:srgbClr val="222222"/>
                </a:solidFill>
                <a:effectLst/>
                <a:latin typeface="arial" panose="020B0604020202020204" pitchFamily="34" charset="0"/>
              </a:rPr>
            </a:br>
            <a:endParaRPr lang="en-US" b="0" i="0" dirty="0">
              <a:solidFill>
                <a:srgbClr val="222222"/>
              </a:solidFill>
              <a:effectLst/>
              <a:latin typeface="arial" panose="020B0604020202020204" pitchFamily="34" charset="0"/>
            </a:endParaRPr>
          </a:p>
          <a:p>
            <a:pPr algn="l"/>
            <a:br>
              <a:rPr lang="en-US" b="0" i="0" dirty="0">
                <a:solidFill>
                  <a:srgbClr val="222222"/>
                </a:solidFill>
                <a:effectLst/>
                <a:latin typeface="arial" panose="020B0604020202020204" pitchFamily="34" charset="0"/>
              </a:rPr>
            </a:br>
            <a:endParaRPr lang="en-US" b="0" i="0" dirty="0">
              <a:solidFill>
                <a:srgbClr val="222222"/>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21F31308-31E4-374A-A4CF-776B4FACFEBC}"/>
              </a:ext>
            </a:extLst>
          </p:cNvPr>
          <p:cNvSpPr/>
          <p:nvPr/>
        </p:nvSpPr>
        <p:spPr>
          <a:xfrm>
            <a:off x="3600375" y="116086"/>
            <a:ext cx="8351795" cy="461665"/>
          </a:xfrm>
          <a:prstGeom prst="rect">
            <a:avLst/>
          </a:prstGeom>
        </p:spPr>
        <p:txBody>
          <a:bodyPr wrap="square">
            <a:spAutoFit/>
          </a:bodyPr>
          <a:lstStyle/>
          <a:p>
            <a:r>
              <a:rPr lang="en-US" sz="2400" b="1" i="0" dirty="0" err="1">
                <a:solidFill>
                  <a:srgbClr val="222222"/>
                </a:solidFill>
                <a:effectLst/>
                <a:latin typeface="arial" panose="020B0604020202020204" pitchFamily="34" charset="0"/>
              </a:rPr>
              <a:t>Lanna</a:t>
            </a:r>
            <a:r>
              <a:rPr lang="en-US" sz="2400" b="1" i="0" dirty="0">
                <a:solidFill>
                  <a:srgbClr val="222222"/>
                </a:solidFill>
                <a:effectLst/>
                <a:latin typeface="arial" panose="020B0604020202020204" pitchFamily="34" charset="0"/>
              </a:rPr>
              <a:t> - General Principles for the season format:</a:t>
            </a:r>
            <a:endParaRPr lang="en-CA" sz="2400" b="1" dirty="0">
              <a:solidFill>
                <a:srgbClr val="000000"/>
              </a:solidFill>
              <a:latin typeface="Trebuchet MS" panose="020B0703020202090204" pitchFamily="34" charset="0"/>
            </a:endParaRPr>
          </a:p>
        </p:txBody>
      </p:sp>
    </p:spTree>
    <p:extLst>
      <p:ext uri="{BB962C8B-B14F-4D97-AF65-F5344CB8AC3E}">
        <p14:creationId xmlns:p14="http://schemas.microsoft.com/office/powerpoint/2010/main" val="28373432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1808</TotalTime>
  <Words>3041</Words>
  <Application>Microsoft Office PowerPoint</Application>
  <PresentationFormat>Widescreen</PresentationFormat>
  <Paragraphs>301</Paragraphs>
  <Slides>22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arial</vt:lpstr>
      <vt:lpstr>Calibri</vt:lpstr>
      <vt:lpstr>Calibri Light</vt:lpstr>
      <vt:lpstr>Century Gothic</vt:lpstr>
      <vt:lpstr>Trebuchet MS</vt:lpstr>
      <vt:lpstr>verdana</vt:lpstr>
      <vt:lpstr>verdana</vt:lpstr>
      <vt:lpstr>Wingdings</vt:lpstr>
      <vt:lpstr>Office Theme</vt:lpstr>
      <vt:lpstr>House League Coaches Meeting 2020 </vt:lpstr>
      <vt:lpstr>Agenda</vt:lpstr>
      <vt:lpstr>Key Contacts</vt:lpstr>
      <vt:lpstr>Coaches</vt:lpstr>
      <vt:lpstr>Policies &amp; Code of Conduct</vt:lpstr>
      <vt:lpstr>General Principals </vt:lpstr>
      <vt:lpstr>General Principals </vt:lpstr>
      <vt:lpstr>General Principals </vt:lpstr>
      <vt:lpstr>General Principals </vt:lpstr>
      <vt:lpstr>General Principals </vt:lpstr>
      <vt:lpstr>General Principals </vt:lpstr>
      <vt:lpstr>General Principals </vt:lpstr>
      <vt:lpstr>Covid-19 Protocol</vt:lpstr>
      <vt:lpstr>Covid-19 Protocol</vt:lpstr>
      <vt:lpstr>Important Dates &amp; Schedule</vt:lpstr>
      <vt:lpstr>Support Staff &amp; Certification</vt:lpstr>
      <vt:lpstr>Parent &amp; Player Interaction</vt:lpstr>
      <vt:lpstr>Coaching Support</vt:lpstr>
      <vt:lpstr>Referees</vt:lpstr>
      <vt:lpstr>Communications</vt:lpstr>
      <vt:lpstr>Community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Butler, Lanna</dc:creator>
  <cp:lastModifiedBy>James Smith</cp:lastModifiedBy>
  <cp:revision>64</cp:revision>
  <dcterms:created xsi:type="dcterms:W3CDTF">2019-09-06T16:14:29Z</dcterms:created>
  <dcterms:modified xsi:type="dcterms:W3CDTF">2020-10-21T14:49:57Z</dcterms:modified>
</cp:coreProperties>
</file>